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41"/>
  </p:notesMasterIdLst>
  <p:handoutMasterIdLst>
    <p:handoutMasterId r:id="rId42"/>
  </p:handoutMasterIdLst>
  <p:sldIdLst>
    <p:sldId id="300" r:id="rId6"/>
    <p:sldId id="301" r:id="rId7"/>
    <p:sldId id="302" r:id="rId8"/>
    <p:sldId id="261" r:id="rId9"/>
    <p:sldId id="303" r:id="rId10"/>
    <p:sldId id="314" r:id="rId11"/>
    <p:sldId id="315" r:id="rId12"/>
    <p:sldId id="304" r:id="rId13"/>
    <p:sldId id="311" r:id="rId14"/>
    <p:sldId id="316" r:id="rId15"/>
    <p:sldId id="262" r:id="rId16"/>
    <p:sldId id="305" r:id="rId17"/>
    <p:sldId id="264" r:id="rId18"/>
    <p:sldId id="269" r:id="rId19"/>
    <p:sldId id="307" r:id="rId20"/>
    <p:sldId id="268" r:id="rId21"/>
    <p:sldId id="309" r:id="rId22"/>
    <p:sldId id="310" r:id="rId23"/>
    <p:sldId id="270" r:id="rId24"/>
    <p:sldId id="312" r:id="rId25"/>
    <p:sldId id="256" r:id="rId26"/>
    <p:sldId id="257" r:id="rId27"/>
    <p:sldId id="273" r:id="rId28"/>
    <p:sldId id="284" r:id="rId29"/>
    <p:sldId id="283" r:id="rId30"/>
    <p:sldId id="274" r:id="rId31"/>
    <p:sldId id="275" r:id="rId32"/>
    <p:sldId id="258" r:id="rId33"/>
    <p:sldId id="272" r:id="rId34"/>
    <p:sldId id="266" r:id="rId35"/>
    <p:sldId id="285" r:id="rId36"/>
    <p:sldId id="286" r:id="rId37"/>
    <p:sldId id="287" r:id="rId38"/>
    <p:sldId id="288" r:id="rId39"/>
    <p:sldId id="31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0704" autoAdjust="0"/>
  </p:normalViewPr>
  <p:slideViewPr>
    <p:cSldViewPr snapToGrid="0">
      <p:cViewPr varScale="1">
        <p:scale>
          <a:sx n="67" d="100"/>
          <a:sy n="67" d="100"/>
        </p:scale>
        <p:origin x="696" y="40"/>
      </p:cViewPr>
      <p:guideLst/>
    </p:cSldViewPr>
  </p:slideViewPr>
  <p:notesTextViewPr>
    <p:cViewPr>
      <p:scale>
        <a:sx n="3" d="2"/>
        <a:sy n="3" d="2"/>
      </p:scale>
      <p:origin x="0" y="0"/>
    </p:cViewPr>
  </p:notesTextViewPr>
  <p:sorterViewPr>
    <p:cViewPr varScale="1">
      <p:scale>
        <a:sx n="100" d="100"/>
        <a:sy n="100" d="100"/>
      </p:scale>
      <p:origin x="0" y="-11168"/>
    </p:cViewPr>
  </p:sorterViewPr>
  <p:notesViewPr>
    <p:cSldViewPr snapToGrid="0">
      <p:cViewPr>
        <p:scale>
          <a:sx n="1" d="2"/>
          <a:sy n="1" d="2"/>
        </p:scale>
        <p:origin x="2886"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1">
                <a:latin typeface="Times New Roman" panose="02020603050405020304" pitchFamily="18" charset="0"/>
                <a:cs typeface="Times New Roman" panose="02020603050405020304" pitchFamily="18" charset="0"/>
              </a:rPr>
              <a:t>Crime Stoppers in Public Schools</a:t>
            </a:r>
            <a:r>
              <a:rPr lang="en-US" sz="2500" b="1" baseline="0">
                <a:latin typeface="Times New Roman" panose="02020603050405020304" pitchFamily="18" charset="0"/>
                <a:cs typeface="Times New Roman" panose="02020603050405020304" pitchFamily="18" charset="0"/>
              </a:rPr>
              <a:t> </a:t>
            </a:r>
          </a:p>
          <a:p>
            <a:pPr>
              <a:defRPr sz="2500"/>
            </a:pPr>
            <a:r>
              <a:rPr lang="en-US" sz="2500" b="1" baseline="0">
                <a:latin typeface="Times New Roman" panose="02020603050405020304" pitchFamily="18" charset="0"/>
                <a:cs typeface="Times New Roman" panose="02020603050405020304" pitchFamily="18" charset="0"/>
              </a:rPr>
              <a:t>School Year 2017 - 2018</a:t>
            </a:r>
            <a:endParaRPr lang="en-US" sz="2500" b="1">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1st quarter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Tips that where submitted by DOE Schools</c:v>
                </c:pt>
                <c:pt idx="1">
                  <c:v>Times contacted by the School Safety Coordinator </c:v>
                </c:pt>
                <c:pt idx="2">
                  <c:v>Tips that were criminal </c:v>
                </c:pt>
                <c:pt idx="3">
                  <c:v>Tips that were non-criminal </c:v>
                </c:pt>
                <c:pt idx="4">
                  <c:v>Tips that were received by phone call</c:v>
                </c:pt>
                <c:pt idx="5">
                  <c:v>How many TIPs this month were received by TEXT?</c:v>
                </c:pt>
                <c:pt idx="6">
                  <c:v>How many Tips this month were received by Email?</c:v>
                </c:pt>
                <c:pt idx="7">
                  <c:v>How many crimes were solved by TIPs coming from a school this month?</c:v>
                </c:pt>
                <c:pt idx="8">
                  <c:v>How many Crime Stoppers Program presentations were presented at a school this month?</c:v>
                </c:pt>
              </c:strCache>
            </c:strRef>
          </c:cat>
          <c:val>
            <c:numRef>
              <c:f>Sheet1!$B$2:$J$2</c:f>
              <c:numCache>
                <c:formatCode>General</c:formatCode>
                <c:ptCount val="9"/>
                <c:pt idx="0">
                  <c:v>4</c:v>
                </c:pt>
                <c:pt idx="1">
                  <c:v>3</c:v>
                </c:pt>
                <c:pt idx="2">
                  <c:v>4</c:v>
                </c:pt>
                <c:pt idx="3">
                  <c:v>0</c:v>
                </c:pt>
                <c:pt idx="4">
                  <c:v>0</c:v>
                </c:pt>
                <c:pt idx="5">
                  <c:v>0</c:v>
                </c:pt>
                <c:pt idx="6">
                  <c:v>3</c:v>
                </c:pt>
                <c:pt idx="7">
                  <c:v>0</c:v>
                </c:pt>
                <c:pt idx="8">
                  <c:v>2</c:v>
                </c:pt>
              </c:numCache>
            </c:numRef>
          </c:val>
          <c:extLst>
            <c:ext xmlns:c16="http://schemas.microsoft.com/office/drawing/2014/chart" uri="{C3380CC4-5D6E-409C-BE32-E72D297353CC}">
              <c16:uniqueId val="{00000000-897C-40F6-A0E0-030762D02D11}"/>
            </c:ext>
          </c:extLst>
        </c:ser>
        <c:ser>
          <c:idx val="1"/>
          <c:order val="1"/>
          <c:tx>
            <c:strRef>
              <c:f>Sheet1!$A$3</c:f>
              <c:strCache>
                <c:ptCount val="1"/>
                <c:pt idx="0">
                  <c:v>2nd quarter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Tips that where submitted by DOE Schools</c:v>
                </c:pt>
                <c:pt idx="1">
                  <c:v>Times contacted by the School Safety Coordinator </c:v>
                </c:pt>
                <c:pt idx="2">
                  <c:v>Tips that were criminal </c:v>
                </c:pt>
                <c:pt idx="3">
                  <c:v>Tips that were non-criminal </c:v>
                </c:pt>
                <c:pt idx="4">
                  <c:v>Tips that were received by phone call</c:v>
                </c:pt>
                <c:pt idx="5">
                  <c:v>How many TIPs this month were received by TEXT?</c:v>
                </c:pt>
                <c:pt idx="6">
                  <c:v>How many Tips this month were received by Email?</c:v>
                </c:pt>
                <c:pt idx="7">
                  <c:v>How many crimes were solved by TIPs coming from a school this month?</c:v>
                </c:pt>
                <c:pt idx="8">
                  <c:v>How many Crime Stoppers Program presentations were presented at a school this month?</c:v>
                </c:pt>
              </c:strCache>
            </c:strRef>
          </c:cat>
          <c:val>
            <c:numRef>
              <c:f>Sheet1!$B$3:$J$3</c:f>
              <c:numCache>
                <c:formatCode>General</c:formatCode>
                <c:ptCount val="9"/>
                <c:pt idx="0">
                  <c:v>3</c:v>
                </c:pt>
                <c:pt idx="1">
                  <c:v>4</c:v>
                </c:pt>
                <c:pt idx="2">
                  <c:v>4</c:v>
                </c:pt>
                <c:pt idx="3">
                  <c:v>0</c:v>
                </c:pt>
                <c:pt idx="4">
                  <c:v>0</c:v>
                </c:pt>
                <c:pt idx="5">
                  <c:v>0</c:v>
                </c:pt>
                <c:pt idx="6">
                  <c:v>4</c:v>
                </c:pt>
                <c:pt idx="7">
                  <c:v>0</c:v>
                </c:pt>
                <c:pt idx="8">
                  <c:v>12</c:v>
                </c:pt>
              </c:numCache>
            </c:numRef>
          </c:val>
          <c:extLst>
            <c:ext xmlns:c16="http://schemas.microsoft.com/office/drawing/2014/chart" uri="{C3380CC4-5D6E-409C-BE32-E72D297353CC}">
              <c16:uniqueId val="{00000001-897C-40F6-A0E0-030762D02D11}"/>
            </c:ext>
          </c:extLst>
        </c:ser>
        <c:ser>
          <c:idx val="2"/>
          <c:order val="2"/>
          <c:tx>
            <c:strRef>
              <c:f>Sheet1!$A$4</c:f>
              <c:strCache>
                <c:ptCount val="1"/>
                <c:pt idx="0">
                  <c:v>3rd quarter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Tips that where submitted by DOE Schools</c:v>
                </c:pt>
                <c:pt idx="1">
                  <c:v>Times contacted by the School Safety Coordinator </c:v>
                </c:pt>
                <c:pt idx="2">
                  <c:v>Tips that were criminal </c:v>
                </c:pt>
                <c:pt idx="3">
                  <c:v>Tips that were non-criminal </c:v>
                </c:pt>
                <c:pt idx="4">
                  <c:v>Tips that were received by phone call</c:v>
                </c:pt>
                <c:pt idx="5">
                  <c:v>How many TIPs this month were received by TEXT?</c:v>
                </c:pt>
                <c:pt idx="6">
                  <c:v>How many Tips this month were received by Email?</c:v>
                </c:pt>
                <c:pt idx="7">
                  <c:v>How many crimes were solved by TIPs coming from a school this month?</c:v>
                </c:pt>
                <c:pt idx="8">
                  <c:v>How many Crime Stoppers Program presentations were presented at a school this month?</c:v>
                </c:pt>
              </c:strCache>
            </c:strRef>
          </c:cat>
          <c:val>
            <c:numRef>
              <c:f>Sheet1!$B$4:$J$4</c:f>
              <c:numCache>
                <c:formatCode>General</c:formatCode>
                <c:ptCount val="9"/>
                <c:pt idx="0">
                  <c:v>7</c:v>
                </c:pt>
                <c:pt idx="1">
                  <c:v>7</c:v>
                </c:pt>
                <c:pt idx="2">
                  <c:v>7</c:v>
                </c:pt>
                <c:pt idx="3">
                  <c:v>0</c:v>
                </c:pt>
                <c:pt idx="4">
                  <c:v>0</c:v>
                </c:pt>
                <c:pt idx="5">
                  <c:v>0</c:v>
                </c:pt>
                <c:pt idx="6">
                  <c:v>7</c:v>
                </c:pt>
                <c:pt idx="7">
                  <c:v>7</c:v>
                </c:pt>
                <c:pt idx="8">
                  <c:v>6</c:v>
                </c:pt>
              </c:numCache>
            </c:numRef>
          </c:val>
          <c:extLst>
            <c:ext xmlns:c16="http://schemas.microsoft.com/office/drawing/2014/chart" uri="{C3380CC4-5D6E-409C-BE32-E72D297353CC}">
              <c16:uniqueId val="{00000002-897C-40F6-A0E0-030762D02D11}"/>
            </c:ext>
          </c:extLst>
        </c:ser>
        <c:ser>
          <c:idx val="3"/>
          <c:order val="3"/>
          <c:tx>
            <c:strRef>
              <c:f>Sheet1!$A$5</c:f>
              <c:strCache>
                <c:ptCount val="1"/>
                <c:pt idx="0">
                  <c:v>4th quarter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Tips that where submitted by DOE Schools</c:v>
                </c:pt>
                <c:pt idx="1">
                  <c:v>Times contacted by the School Safety Coordinator </c:v>
                </c:pt>
                <c:pt idx="2">
                  <c:v>Tips that were criminal </c:v>
                </c:pt>
                <c:pt idx="3">
                  <c:v>Tips that were non-criminal </c:v>
                </c:pt>
                <c:pt idx="4">
                  <c:v>Tips that were received by phone call</c:v>
                </c:pt>
                <c:pt idx="5">
                  <c:v>How many TIPs this month were received by TEXT?</c:v>
                </c:pt>
                <c:pt idx="6">
                  <c:v>How many Tips this month were received by Email?</c:v>
                </c:pt>
                <c:pt idx="7">
                  <c:v>How many crimes were solved by TIPs coming from a school this month?</c:v>
                </c:pt>
                <c:pt idx="8">
                  <c:v>How many Crime Stoppers Program presentations were presented at a school this month?</c:v>
                </c:pt>
              </c:strCache>
            </c:strRef>
          </c:cat>
          <c:val>
            <c:numRef>
              <c:f>Sheet1!$B$5:$J$5</c:f>
              <c:numCache>
                <c:formatCode>General</c:formatCode>
                <c:ptCount val="9"/>
                <c:pt idx="0">
                  <c:v>18</c:v>
                </c:pt>
                <c:pt idx="1">
                  <c:v>17</c:v>
                </c:pt>
                <c:pt idx="2">
                  <c:v>18</c:v>
                </c:pt>
                <c:pt idx="3">
                  <c:v>0</c:v>
                </c:pt>
                <c:pt idx="4">
                  <c:v>0</c:v>
                </c:pt>
                <c:pt idx="5">
                  <c:v>0</c:v>
                </c:pt>
                <c:pt idx="6">
                  <c:v>18</c:v>
                </c:pt>
                <c:pt idx="7">
                  <c:v>0</c:v>
                </c:pt>
                <c:pt idx="8">
                  <c:v>25</c:v>
                </c:pt>
              </c:numCache>
            </c:numRef>
          </c:val>
          <c:extLst>
            <c:ext xmlns:c16="http://schemas.microsoft.com/office/drawing/2014/chart" uri="{C3380CC4-5D6E-409C-BE32-E72D297353CC}">
              <c16:uniqueId val="{00000003-897C-40F6-A0E0-030762D02D11}"/>
            </c:ext>
          </c:extLst>
        </c:ser>
        <c:dLbls>
          <c:dLblPos val="outEnd"/>
          <c:showLegendKey val="0"/>
          <c:showVal val="1"/>
          <c:showCatName val="0"/>
          <c:showSerName val="0"/>
          <c:showPercent val="0"/>
          <c:showBubbleSize val="0"/>
        </c:dLbls>
        <c:gapWidth val="219"/>
        <c:overlap val="-27"/>
        <c:axId val="169294280"/>
        <c:axId val="169296712"/>
      </c:barChart>
      <c:catAx>
        <c:axId val="169294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9296712"/>
        <c:crosses val="autoZero"/>
        <c:auto val="1"/>
        <c:lblAlgn val="ctr"/>
        <c:lblOffset val="100"/>
        <c:noMultiLvlLbl val="0"/>
      </c:catAx>
      <c:valAx>
        <c:axId val="169296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294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4/21/2025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4/21/2025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82" name="Google Shape;82;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5378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Paul </a:t>
            </a:r>
            <a:r>
              <a:rPr lang="en-US" dirty="0" err="1"/>
              <a:t>Tapao</a:t>
            </a:r>
            <a:endParaRPr dirty="0"/>
          </a:p>
        </p:txBody>
      </p:sp>
      <p:sp>
        <p:nvSpPr>
          <p:cNvPr id="164" name="Google Shape;164;p14: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363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Paul </a:t>
            </a:r>
            <a:r>
              <a:rPr lang="en-US" dirty="0" err="1"/>
              <a:t>Tapao</a:t>
            </a:r>
            <a:endParaRPr dirty="0"/>
          </a:p>
        </p:txBody>
      </p:sp>
      <p:sp>
        <p:nvSpPr>
          <p:cNvPr id="139" name="Google Shape;139;p1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162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Paul </a:t>
            </a:r>
            <a:r>
              <a:rPr lang="en-US" dirty="0" err="1"/>
              <a:t>Tapao</a:t>
            </a:r>
            <a:endParaRPr dirty="0"/>
          </a:p>
        </p:txBody>
      </p:sp>
      <p:sp>
        <p:nvSpPr>
          <p:cNvPr id="157" name="Google Shape;157;p1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5871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Paul </a:t>
            </a:r>
            <a:r>
              <a:rPr lang="en-US" dirty="0" err="1"/>
              <a:t>Tapao</a:t>
            </a:r>
            <a:endParaRPr dirty="0"/>
          </a:p>
        </p:txBody>
      </p:sp>
      <p:sp>
        <p:nvSpPr>
          <p:cNvPr id="176" name="Google Shape;176;p1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689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Paul </a:t>
            </a:r>
            <a:r>
              <a:rPr lang="en-US" dirty="0" err="1"/>
              <a:t>Tapao</a:t>
            </a:r>
            <a:endParaRPr dirty="0"/>
          </a:p>
        </p:txBody>
      </p:sp>
      <p:sp>
        <p:nvSpPr>
          <p:cNvPr id="170" name="Google Shape;170;p15: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6792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188" name="Google Shape;188;p1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39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195" name="Google Shape;195;p1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7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Mr. Anderson</a:t>
            </a:r>
            <a:endParaRPr dirty="0"/>
          </a:p>
        </p:txBody>
      </p:sp>
      <p:sp>
        <p:nvSpPr>
          <p:cNvPr id="88" name="Google Shape;88;p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629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Mr. Anderson</a:t>
            </a:r>
            <a:endParaRPr dirty="0"/>
          </a:p>
        </p:txBody>
      </p:sp>
      <p:sp>
        <p:nvSpPr>
          <p:cNvPr id="95" name="Google Shape;95;p3: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16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
        <p:nvSpPr>
          <p:cNvPr id="114" name="Google Shape;114;p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41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Mr.</a:t>
            </a:r>
            <a:r>
              <a:rPr lang="en-US" baseline="0" dirty="0"/>
              <a:t> Anderson slide</a:t>
            </a:r>
            <a:endParaRPr dirty="0"/>
          </a:p>
        </p:txBody>
      </p:sp>
      <p:sp>
        <p:nvSpPr>
          <p:cNvPr id="126" name="Google Shape;126;p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95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Sir, is</a:t>
            </a:r>
            <a:r>
              <a:rPr lang="en-US" baseline="0" dirty="0"/>
              <a:t> this slide still going to stay?  Not sure if you wanted me to discuss with Officer </a:t>
            </a:r>
            <a:r>
              <a:rPr lang="en-US" baseline="0" dirty="0" err="1"/>
              <a:t>Tapao</a:t>
            </a:r>
            <a:r>
              <a:rPr lang="en-US" baseline="0" dirty="0"/>
              <a:t>.  </a:t>
            </a:r>
            <a:endParaRPr dirty="0"/>
          </a:p>
        </p:txBody>
      </p:sp>
      <p:sp>
        <p:nvSpPr>
          <p:cNvPr id="182" name="Google Shape;182;p1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4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Just</a:t>
            </a:r>
            <a:r>
              <a:rPr lang="en-US" baseline="0" dirty="0"/>
              <a:t> spoke with Officer </a:t>
            </a:r>
            <a:r>
              <a:rPr lang="en-US" baseline="0" dirty="0" err="1"/>
              <a:t>Tapao</a:t>
            </a:r>
            <a:r>
              <a:rPr lang="en-US" baseline="0" dirty="0"/>
              <a:t> this morning.  He was having challenges uploading his 4</a:t>
            </a:r>
            <a:r>
              <a:rPr lang="en-US" baseline="30000" dirty="0"/>
              <a:t>th</a:t>
            </a:r>
            <a:r>
              <a:rPr lang="en-US" baseline="0" dirty="0"/>
              <a:t> quarter report.  He will be entering after his meeting.  As soon as I get the data, I will extract and add to the PPT.</a:t>
            </a:r>
            <a:endParaRPr dirty="0"/>
          </a:p>
        </p:txBody>
      </p:sp>
      <p:sp>
        <p:nvSpPr>
          <p:cNvPr id="120" name="Google Shape;120;p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93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
        <p:nvSpPr>
          <p:cNvPr id="151" name="Google Shape;151;p1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197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Paul </a:t>
            </a:r>
            <a:r>
              <a:rPr lang="en-US" dirty="0" err="1"/>
              <a:t>Tapao</a:t>
            </a:r>
            <a:endParaRPr dirty="0"/>
          </a:p>
        </p:txBody>
      </p:sp>
      <p:sp>
        <p:nvSpPr>
          <p:cNvPr id="133" name="Google Shape;133;p9: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608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3E8651-F68F-4F41-BFEE-E47879EBA8B0}"/>
              </a:ext>
            </a:extLst>
          </p:cNvPr>
          <p:cNvPicPr>
            <a:picLocks noChangeAspect="1"/>
          </p:cNvPicPr>
          <p:nvPr userDrawn="1"/>
        </p:nvPicPr>
        <p:blipFill>
          <a:blip r:embed="rId2"/>
          <a:stretch>
            <a:fillRect/>
          </a:stretch>
        </p:blipFill>
        <p:spPr>
          <a:xfrm>
            <a:off x="10624801" y="54116"/>
            <a:ext cx="1466020" cy="1246842"/>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pic>
        <p:nvPicPr>
          <p:cNvPr id="8" name="Picture 7">
            <a:extLst>
              <a:ext uri="{FF2B5EF4-FFF2-40B4-BE49-F238E27FC236}">
                <a16:creationId xmlns:a16="http://schemas.microsoft.com/office/drawing/2014/main" id="{8B176B53-8AAA-414F-8642-0DDC61D4B05D}"/>
              </a:ext>
            </a:extLst>
          </p:cNvPr>
          <p:cNvPicPr>
            <a:picLocks noChangeAspect="1"/>
          </p:cNvPicPr>
          <p:nvPr userDrawn="1"/>
        </p:nvPicPr>
        <p:blipFill>
          <a:blip r:embed="rId4"/>
          <a:stretch>
            <a:fillRect/>
          </a:stretch>
        </p:blipFill>
        <p:spPr>
          <a:xfrm>
            <a:off x="10725980" y="0"/>
            <a:ext cx="1466020" cy="1246842"/>
          </a:xfrm>
          <a:prstGeom prst="rect">
            <a:avLst/>
          </a:prstGeom>
        </p:spPr>
      </p:pic>
    </p:spTree>
    <p:extLst>
      <p:ext uri="{BB962C8B-B14F-4D97-AF65-F5344CB8AC3E}">
        <p14:creationId xmlns:p14="http://schemas.microsoft.com/office/powerpoint/2010/main" val="129114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SzPts val="1400"/>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5" name="Google Shape;15;p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6" name="Google Shape;16;p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89666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1" name="Google Shape;21;p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2" name="Google Shape;22;p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0740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7" name="Google Shape;27;p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28" name="Google Shape;28;p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44338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1"/>
          </p:nvPr>
        </p:nvSpPr>
        <p:spPr>
          <a:xfrm rot="5400000">
            <a:off x="3920332" y="-1256507"/>
            <a:ext cx="4351337" cy="105156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33" name="Google Shape;33;p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34" name="Google Shape;34;p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8046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pic>
        <p:nvPicPr>
          <p:cNvPr id="9" name="Picture 8">
            <a:extLst>
              <a:ext uri="{FF2B5EF4-FFF2-40B4-BE49-F238E27FC236}">
                <a16:creationId xmlns:a16="http://schemas.microsoft.com/office/drawing/2014/main" id="{55D23DA1-4F93-4D55-84EF-FE574E189371}"/>
              </a:ext>
            </a:extLst>
          </p:cNvPr>
          <p:cNvPicPr>
            <a:picLocks noChangeAspect="1"/>
          </p:cNvPicPr>
          <p:nvPr userDrawn="1"/>
        </p:nvPicPr>
        <p:blipFill>
          <a:blip r:embed="rId2"/>
          <a:stretch>
            <a:fillRect/>
          </a:stretch>
        </p:blipFill>
        <p:spPr>
          <a:xfrm>
            <a:off x="10725980" y="0"/>
            <a:ext cx="1466020" cy="1246842"/>
          </a:xfrm>
          <a:prstGeom prst="rect">
            <a:avLst/>
          </a:prstGeom>
        </p:spPr>
      </p:pic>
    </p:spTree>
    <p:extLst>
      <p:ext uri="{BB962C8B-B14F-4D97-AF65-F5344CB8AC3E}">
        <p14:creationId xmlns:p14="http://schemas.microsoft.com/office/powerpoint/2010/main" val="98212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37" name="Google Shape;37;p6"/>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chemeClr val="dk1"/>
              </a:buClr>
              <a:buSzPts val="1200"/>
              <a:buFont typeface="Arial"/>
              <a:buNone/>
              <a:defRPr sz="1200">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40" name="Google Shape;40;p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41" name="Google Shape;41;p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56839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75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chemeClr val="dk1"/>
              </a:buClr>
              <a:buSzPts val="1200"/>
              <a:buFont typeface="Arial"/>
              <a:buNone/>
              <a:defRPr sz="1200">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47" name="Google Shape;47;p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48" name="Google Shape;48;p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179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51" name="Google Shape;51;p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52" name="Google Shape;52;p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8056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56" name="Google Shape;56;p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57" name="Google Shape;57;p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93297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50"/>
              </a:spcBef>
              <a:spcAft>
                <a:spcPts val="0"/>
              </a:spcAft>
              <a:buClr>
                <a:schemeClr val="dk1"/>
              </a:buClr>
              <a:buSzPts val="1800"/>
              <a:buFont typeface="Arial"/>
              <a:buNone/>
              <a:defRPr sz="1800" b="1">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50"/>
              </a:spcBef>
              <a:spcAft>
                <a:spcPts val="0"/>
              </a:spcAft>
              <a:buClr>
                <a:schemeClr val="dk1"/>
              </a:buClr>
              <a:buSzPts val="1800"/>
              <a:buFont typeface="Arial"/>
              <a:buNone/>
              <a:defRPr sz="1800" b="1">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65" name="Google Shape;65;p1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66" name="Google Shape;66;p1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99380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72" name="Google Shape;72;p1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73" name="Google Shape;73;p1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97743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rgbClr val="888888"/>
              </a:buClr>
              <a:buSzPts val="1800"/>
              <a:buFont typeface="Arial"/>
              <a:buNone/>
              <a:defRPr sz="1800">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78" name="Google Shape;78;p1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79" name="Google Shape;79;p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a:solidFill>
                  <a:srgbClr val="898989"/>
                </a:solidFill>
                <a:latin typeface="Tahoma"/>
                <a:ea typeface="Tahoma"/>
                <a:cs typeface="Tahoma"/>
                <a:sym typeface="Tahom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9816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14C55EE-334D-46FA-9E54-F43332557ADA}"/>
              </a:ext>
            </a:extLst>
          </p:cNvPr>
          <p:cNvPicPr>
            <a:picLocks noChangeAspect="1"/>
          </p:cNvPicPr>
          <p:nvPr userDrawn="1"/>
        </p:nvPicPr>
        <p:blipFill>
          <a:blip r:embed="rId2"/>
          <a:stretch>
            <a:fillRect/>
          </a:stretch>
        </p:blipFill>
        <p:spPr>
          <a:xfrm>
            <a:off x="10647399" y="250170"/>
            <a:ext cx="1466020" cy="1246842"/>
          </a:xfrm>
          <a:prstGeom prst="rect">
            <a:avLst/>
          </a:prstGeom>
        </p:spPr>
      </p:pic>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9" name="Google Shape;9;p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0" name="Google Shape;10;p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1pPr>
            <a:lvl2pPr marL="0" marR="0" lvl="1"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2pPr>
            <a:lvl3pPr marL="0" marR="0" lvl="2"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3pPr>
            <a:lvl4pPr marL="0" marR="0" lvl="3"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4pPr>
            <a:lvl5pPr marL="0" marR="0" lvl="4"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5pPr>
            <a:lvl6pPr marL="0" marR="0" lvl="5"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6pPr>
            <a:lvl7pPr marL="0" marR="0" lvl="6"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7pPr>
            <a:lvl8pPr marL="0" marR="0" lvl="7"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8pPr>
            <a:lvl9pPr marL="0" marR="0" lvl="8" indent="0" algn="r" rtl="0">
              <a:lnSpc>
                <a:spcPct val="100000"/>
              </a:lnSpc>
              <a:spcBef>
                <a:spcPts val="0"/>
              </a:spcBef>
              <a:spcAft>
                <a:spcPts val="0"/>
              </a:spcAft>
              <a:buClr>
                <a:srgbClr val="898989"/>
              </a:buClr>
              <a:buSzPts val="900"/>
              <a:buFont typeface="Tahoma"/>
              <a:buNone/>
              <a:defRPr sz="900" b="0" i="0" u="none" strike="noStrike" cap="none">
                <a:solidFill>
                  <a:srgbClr val="898989"/>
                </a:solidFill>
                <a:latin typeface="Tahoma"/>
                <a:ea typeface="Tahoma"/>
                <a:cs typeface="Tahoma"/>
                <a:sym typeface="Tahoma"/>
              </a:defRPr>
            </a:lvl9pPr>
          </a:lstStyle>
          <a:p>
            <a:fld id="{00000000-1234-1234-1234-123412341234}" type="slidenum">
              <a:rPr lang="en-US" smtClean="0"/>
              <a:pPr/>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803780554"/>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guam.crimestoppersweb.com/sitemenu.aspx?ID=282&amp;"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sites.google.com/a/gdoe.net/studentsupportservices/home/crime-stoppers-in-schools"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hyperlink" Target="http://www.guam.crimestoppersweb.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gdoe.net/District/Department/9-Student-Support-Services-Division-SSSD/1621-Request-for-G-P-D.html"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hyperlink" Target="http://www.guam.crimestoppersweb.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mailto:sherry.sanchez@gdoe.net" TargetMode="External"/><Relationship Id="rId3" Type="http://schemas.openxmlformats.org/officeDocument/2006/relationships/image" Target="../media/image27.png"/><Relationship Id="rId7" Type="http://schemas.openxmlformats.org/officeDocument/2006/relationships/hyperlink" Target="mailto:cjanderson@gdoe.net"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hyperlink" Target="mailto:paul.tapao@gpd.guam.gov" TargetMode="External"/><Relationship Id="rId5" Type="http://schemas.openxmlformats.org/officeDocument/2006/relationships/hyperlink" Target="mailto:psntapao@gdoe.net" TargetMode="External"/><Relationship Id="rId4" Type="http://schemas.openxmlformats.org/officeDocument/2006/relationships/hyperlink" Target="mailto:jtmc1959@yahoo.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file:///D:\Anderson%20Chris%20Back-Up%20Folders\SSSD\School%20Crime%20Stoppers%20Program\BP-472-School-Crime-Stoppers-Program-(Adopted-032012).pdf"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hyperlink" Target="https://www.gdoe.net/District/Department/9-Student-Support-Services-Division-SSSD/1544-Crime-Stoppers-in-Schools.html" TargetMode="External"/><Relationship Id="rId4" Type="http://schemas.openxmlformats.org/officeDocument/2006/relationships/hyperlink" Target="file:///D:\Anderson%20Chris%20Back-Up%20Folders\SSSD\School%20Crime%20Stoppers%20Program\GDOE-SOP-1200-008-School-Crime-Stoppers-Program-11-01-1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442856" y="4570654"/>
            <a:ext cx="11069619" cy="2057400"/>
          </a:xfrm>
          <a:prstGeom prst="rect">
            <a:avLst/>
          </a:prstGeom>
          <a:noFill/>
          <a:ln>
            <a:noFill/>
          </a:ln>
        </p:spPr>
        <p:txBody>
          <a:bodyPr spcFirstLastPara="1" wrap="square" lIns="91425" tIns="45700" rIns="91425" bIns="45700" anchor="b" anchorCtr="0">
            <a:noAutofit/>
          </a:bodyPr>
          <a:lstStyle/>
          <a:p>
            <a:pPr>
              <a:buClr>
                <a:schemeClr val="dk1"/>
              </a:buClr>
              <a:buSzPts val="3500"/>
            </a:pPr>
            <a:r>
              <a:rPr lang="en-US" sz="3500" b="1" dirty="0">
                <a:latin typeface="Times New Roman"/>
                <a:ea typeface="Times New Roman"/>
                <a:cs typeface="Times New Roman"/>
                <a:sym typeface="Times New Roman"/>
              </a:rPr>
              <a:t>School Crime Stoppers Training</a:t>
            </a:r>
            <a:br>
              <a:rPr lang="en-US" sz="3500" b="1" dirty="0">
                <a:latin typeface="Times New Roman"/>
                <a:ea typeface="Times New Roman"/>
                <a:cs typeface="Times New Roman"/>
                <a:sym typeface="Times New Roman"/>
              </a:rPr>
            </a:br>
            <a:r>
              <a:rPr lang="en-US" sz="3500" b="1" dirty="0">
                <a:latin typeface="Times New Roman"/>
                <a:ea typeface="Times New Roman"/>
                <a:cs typeface="Times New Roman"/>
                <a:sym typeface="Times New Roman"/>
              </a:rPr>
              <a:t>School Year 2024 – 2025 &amp; 25-26</a:t>
            </a:r>
            <a:br>
              <a:rPr lang="en-US" sz="3500" b="1" dirty="0">
                <a:latin typeface="Times New Roman"/>
                <a:ea typeface="Times New Roman"/>
                <a:cs typeface="Times New Roman"/>
                <a:sym typeface="Times New Roman"/>
              </a:rPr>
            </a:br>
            <a:r>
              <a:rPr lang="en-US" sz="3500" b="1" dirty="0">
                <a:latin typeface="Times New Roman"/>
                <a:ea typeface="Times New Roman"/>
                <a:cs typeface="Times New Roman"/>
                <a:sym typeface="Times New Roman"/>
              </a:rPr>
              <a:t>Wednesday, April 16, 2025</a:t>
            </a:r>
            <a:br>
              <a:rPr lang="en-US" sz="3500" b="1" dirty="0">
                <a:latin typeface="Times New Roman"/>
                <a:ea typeface="Times New Roman"/>
                <a:cs typeface="Times New Roman"/>
                <a:sym typeface="Times New Roman"/>
              </a:rPr>
            </a:br>
            <a:r>
              <a:rPr lang="en-US" sz="3500" b="1" dirty="0">
                <a:latin typeface="Times New Roman"/>
                <a:ea typeface="Times New Roman"/>
                <a:cs typeface="Times New Roman"/>
                <a:sym typeface="Times New Roman"/>
              </a:rPr>
              <a:t>Zoom </a:t>
            </a:r>
            <a:br>
              <a:rPr lang="en-US" sz="3500" b="1" dirty="0">
                <a:latin typeface="Times New Roman"/>
                <a:ea typeface="Times New Roman"/>
                <a:cs typeface="Times New Roman"/>
                <a:sym typeface="Times New Roman"/>
              </a:rPr>
            </a:br>
            <a:br>
              <a:rPr lang="en-US" sz="3500" b="1" dirty="0">
                <a:latin typeface="Times New Roman"/>
                <a:ea typeface="Times New Roman"/>
                <a:cs typeface="Times New Roman"/>
                <a:sym typeface="Times New Roman"/>
              </a:rPr>
            </a:br>
            <a:r>
              <a:rPr lang="en-US" sz="3500" b="1" dirty="0">
                <a:latin typeface="Times New Roman"/>
                <a:ea typeface="Times New Roman"/>
                <a:cs typeface="Times New Roman"/>
                <a:sym typeface="Times New Roman"/>
              </a:rPr>
              <a:t>Christopher Anderson, SSSD Administrator</a:t>
            </a:r>
            <a:br>
              <a:rPr lang="en-US" sz="3500" b="1" dirty="0">
                <a:latin typeface="Times New Roman"/>
                <a:ea typeface="Times New Roman"/>
                <a:cs typeface="Times New Roman"/>
                <a:sym typeface="Times New Roman"/>
              </a:rPr>
            </a:br>
            <a:r>
              <a:rPr lang="en-US" sz="3500" b="1" dirty="0">
                <a:latin typeface="Times New Roman"/>
                <a:ea typeface="Times New Roman"/>
                <a:cs typeface="Times New Roman"/>
                <a:sym typeface="Times New Roman"/>
              </a:rPr>
              <a:t>Jim McDonald, Board Chairman, Guam Crime Stoppers</a:t>
            </a:r>
            <a:br>
              <a:rPr lang="en-US" sz="3500" b="1" dirty="0">
                <a:latin typeface="Times New Roman"/>
                <a:ea typeface="Times New Roman"/>
                <a:cs typeface="Times New Roman"/>
                <a:sym typeface="Times New Roman"/>
              </a:rPr>
            </a:br>
            <a:r>
              <a:rPr lang="en-US" sz="3500" b="1" dirty="0">
                <a:latin typeface="Times New Roman"/>
                <a:ea typeface="Times New Roman"/>
                <a:cs typeface="Times New Roman"/>
                <a:sym typeface="Times New Roman"/>
              </a:rPr>
              <a:t>Officer Paul </a:t>
            </a:r>
            <a:r>
              <a:rPr lang="en-US" sz="3500" b="1" dirty="0" err="1">
                <a:latin typeface="Times New Roman"/>
                <a:ea typeface="Times New Roman"/>
                <a:cs typeface="Times New Roman"/>
                <a:sym typeface="Times New Roman"/>
              </a:rPr>
              <a:t>Tapao</a:t>
            </a:r>
            <a:r>
              <a:rPr lang="en-US" sz="3500" b="1" dirty="0">
                <a:latin typeface="Times New Roman"/>
                <a:ea typeface="Times New Roman"/>
                <a:cs typeface="Times New Roman"/>
                <a:sym typeface="Times New Roman"/>
              </a:rPr>
              <a:t>, GPD Crime Stoppers Coordinator </a:t>
            </a:r>
            <a:endParaRPr dirty="0"/>
          </a:p>
        </p:txBody>
      </p:sp>
      <p:pic>
        <p:nvPicPr>
          <p:cNvPr id="4" name="Picture 3">
            <a:extLst>
              <a:ext uri="{FF2B5EF4-FFF2-40B4-BE49-F238E27FC236}">
                <a16:creationId xmlns:a16="http://schemas.microsoft.com/office/drawing/2014/main" id="{5A89CE71-EB16-4829-A64C-B736C76F73D8}"/>
              </a:ext>
            </a:extLst>
          </p:cNvPr>
          <p:cNvPicPr>
            <a:picLocks noChangeAspect="1"/>
          </p:cNvPicPr>
          <p:nvPr/>
        </p:nvPicPr>
        <p:blipFill>
          <a:blip r:embed="rId3"/>
          <a:stretch>
            <a:fillRect/>
          </a:stretch>
        </p:blipFill>
        <p:spPr>
          <a:xfrm>
            <a:off x="504044" y="146575"/>
            <a:ext cx="11183911" cy="24863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96" y="-126195"/>
            <a:ext cx="10370371" cy="1545562"/>
          </a:xfrm>
        </p:spPr>
        <p:txBody>
          <a:bodyPr/>
          <a:lstStyle/>
          <a:p>
            <a:pPr algn="ctr"/>
            <a:r>
              <a:rPr lang="en-US" sz="4000" b="1" dirty="0">
                <a:latin typeface="Times New Roman" panose="02020603050405020304" pitchFamily="18" charset="0"/>
                <a:cs typeface="Times New Roman" panose="02020603050405020304" pitchFamily="18" charset="0"/>
              </a:rPr>
              <a:t>School Crime Stoppers Coordinator (GPD) Duties and Responsibilities</a:t>
            </a:r>
          </a:p>
        </p:txBody>
      </p:sp>
      <p:sp>
        <p:nvSpPr>
          <p:cNvPr id="3" name="Text Placeholder 2"/>
          <p:cNvSpPr>
            <a:spLocks noGrp="1"/>
          </p:cNvSpPr>
          <p:nvPr>
            <p:ph type="body" idx="1"/>
          </p:nvPr>
        </p:nvSpPr>
        <p:spPr>
          <a:xfrm>
            <a:off x="279697" y="1154191"/>
            <a:ext cx="11489167" cy="5603405"/>
          </a:xfrm>
        </p:spPr>
        <p:txBody>
          <a:bodyPr/>
          <a:lstStyle/>
          <a:p>
            <a:r>
              <a:rPr lang="en-US" sz="2600" dirty="0">
                <a:latin typeface="Times New Roman" panose="02020603050405020304" pitchFamily="18" charset="0"/>
                <a:cs typeface="Times New Roman" panose="02020603050405020304" pitchFamily="18" charset="0"/>
              </a:rPr>
              <a:t>Organize awareness and education events for students and the broader community. (Target age group 3</a:t>
            </a:r>
            <a:r>
              <a:rPr lang="en-US" sz="2600" baseline="30000" dirty="0">
                <a:latin typeface="Times New Roman" panose="02020603050405020304" pitchFamily="18" charset="0"/>
                <a:cs typeface="Times New Roman" panose="02020603050405020304" pitchFamily="18" charset="0"/>
              </a:rPr>
              <a:t>rd</a:t>
            </a:r>
            <a:r>
              <a:rPr lang="en-US" sz="2600" dirty="0">
                <a:latin typeface="Times New Roman" panose="02020603050405020304" pitchFamily="18" charset="0"/>
                <a:cs typeface="Times New Roman" panose="02020603050405020304" pitchFamily="18" charset="0"/>
              </a:rPr>
              <a:t> grade and up) with AG, GPD, Mayor’s Council, etc.. and provide training for administrators, faculty, staff, parent organizations, and families</a:t>
            </a:r>
          </a:p>
          <a:p>
            <a:r>
              <a:rPr lang="en-US" sz="2600" dirty="0">
                <a:latin typeface="Times New Roman" panose="02020603050405020304" pitchFamily="18" charset="0"/>
                <a:cs typeface="Times New Roman" panose="02020603050405020304" pitchFamily="18" charset="0"/>
              </a:rPr>
              <a:t>Partner with schools and Guam Crime Stoppers to identify needs (i.e., phone service, online web tip support, etc..</a:t>
            </a:r>
          </a:p>
          <a:p>
            <a:r>
              <a:rPr lang="en-US" sz="2600" dirty="0">
                <a:latin typeface="Times New Roman" panose="02020603050405020304" pitchFamily="18" charset="0"/>
                <a:cs typeface="Times New Roman" panose="02020603050405020304" pitchFamily="18" charset="0"/>
              </a:rPr>
              <a:t>Forward reports of tips that have led to arrests to the Guam Crimes Stoppers Board of Directors</a:t>
            </a:r>
          </a:p>
          <a:p>
            <a:r>
              <a:rPr lang="en-US" sz="2600" dirty="0">
                <a:latin typeface="Times New Roman" panose="02020603050405020304" pitchFamily="18" charset="0"/>
                <a:cs typeface="Times New Roman" panose="02020603050405020304" pitchFamily="18" charset="0"/>
              </a:rPr>
              <a:t>Refer violations of school/department policy to the school administrator/SCC for disciplinary action</a:t>
            </a:r>
          </a:p>
          <a:p>
            <a:r>
              <a:rPr lang="en-US" sz="2600" dirty="0">
                <a:latin typeface="Times New Roman" panose="02020603050405020304" pitchFamily="18" charset="0"/>
                <a:cs typeface="Times New Roman" panose="02020603050405020304" pitchFamily="18" charset="0"/>
              </a:rPr>
              <a:t>Collaborate with all SCCs to collect/publish quarterly data on calls/tips that are violations of school/department policy or criminal acts.   </a:t>
            </a:r>
          </a:p>
          <a:p>
            <a:r>
              <a:rPr lang="en-US" sz="2600" dirty="0">
                <a:latin typeface="Times New Roman" panose="02020603050405020304" pitchFamily="18" charset="0"/>
                <a:cs typeface="Times New Roman" panose="02020603050405020304" pitchFamily="18" charset="0"/>
              </a:rPr>
              <a:t>SROs in the 6 High Schools (GWHS, SHS, THS, JFK, SSHS, and OHS)will assist the SCSC with this responsibility</a:t>
            </a:r>
          </a:p>
          <a:p>
            <a:endParaRPr lang="en-US" sz="2800" dirty="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pPr marL="95250" indent="0">
              <a:buNone/>
            </a:pPr>
            <a:r>
              <a:rPr lang="en-US" sz="2400" dirty="0"/>
              <a:t>   </a:t>
            </a:r>
          </a:p>
          <a:p>
            <a:endParaRPr lang="en-US" sz="2400" dirty="0"/>
          </a:p>
          <a:p>
            <a:endParaRPr lang="en-US" sz="2400" dirty="0"/>
          </a:p>
          <a:p>
            <a:endParaRPr lang="en-US" sz="2400" dirty="0"/>
          </a:p>
        </p:txBody>
      </p:sp>
    </p:spTree>
    <p:extLst>
      <p:ext uri="{BB962C8B-B14F-4D97-AF65-F5344CB8AC3E}">
        <p14:creationId xmlns:p14="http://schemas.microsoft.com/office/powerpoint/2010/main" val="171947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Multiplication Sign 1">
            <a:extLst>
              <a:ext uri="{FF2B5EF4-FFF2-40B4-BE49-F238E27FC236}">
                <a16:creationId xmlns:a16="http://schemas.microsoft.com/office/drawing/2014/main" id="{D7AF9294-BA2D-42DD-BFB5-4C826151EA31}"/>
              </a:ext>
            </a:extLst>
          </p:cNvPr>
          <p:cNvSpPr/>
          <p:nvPr/>
        </p:nvSpPr>
        <p:spPr>
          <a:xfrm>
            <a:off x="2205318" y="1027148"/>
            <a:ext cx="7745506" cy="530507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Google Shape;122;p19"/>
          <p:cNvSpPr txBox="1">
            <a:spLocks noGrp="1"/>
          </p:cNvSpPr>
          <p:nvPr>
            <p:ph type="title"/>
          </p:nvPr>
        </p:nvSpPr>
        <p:spPr>
          <a:xfrm>
            <a:off x="1981200" y="76200"/>
            <a:ext cx="8229600" cy="1143000"/>
          </a:xfrm>
          <a:prstGeom prst="rect">
            <a:avLst/>
          </a:prstGeom>
          <a:noFill/>
          <a:ln>
            <a:noFill/>
          </a:ln>
        </p:spPr>
        <p:txBody>
          <a:bodyPr spcFirstLastPara="1" wrap="square" lIns="91425" tIns="45700" rIns="91425" bIns="45700" anchor="ctr" anchorCtr="0">
            <a:noAutofit/>
          </a:bodyPr>
          <a:lstStyle/>
          <a:p>
            <a:pPr algn="ctr">
              <a:buClr>
                <a:schemeClr val="dk1"/>
              </a:buClr>
              <a:buSzPts val="3300"/>
            </a:pPr>
            <a:r>
              <a:rPr lang="en-US" sz="3500" b="1" dirty="0">
                <a:latin typeface="Times New Roman" panose="02020603050405020304" pitchFamily="18" charset="0"/>
                <a:cs typeface="Times New Roman" panose="02020603050405020304" pitchFamily="18" charset="0"/>
              </a:rPr>
              <a:t>SAMPLE DATA: SY 2017-2018</a:t>
            </a:r>
            <a:endParaRPr sz="3500" dirty="0">
              <a:latin typeface="Times New Roman" panose="02020603050405020304" pitchFamily="18" charset="0"/>
              <a:cs typeface="Times New Roman" panose="020206030504050203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930652107"/>
              </p:ext>
            </p:extLst>
          </p:nvPr>
        </p:nvGraphicFramePr>
        <p:xfrm>
          <a:off x="408792" y="1027148"/>
          <a:ext cx="10994314" cy="56210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2152650" y="365125"/>
            <a:ext cx="7886700" cy="1325562"/>
          </a:xfrm>
          <a:prstGeom prst="rect">
            <a:avLst/>
          </a:prstGeom>
          <a:noFill/>
          <a:ln>
            <a:noFill/>
          </a:ln>
        </p:spPr>
        <p:txBody>
          <a:bodyPr spcFirstLastPara="1" wrap="square" lIns="91425" tIns="45700" rIns="91425" bIns="45700" anchor="ctr" anchorCtr="0">
            <a:noAutofit/>
          </a:bodyPr>
          <a:lstStyle/>
          <a:p>
            <a:pPr algn="ctr">
              <a:buClr>
                <a:schemeClr val="dk1"/>
              </a:buClr>
              <a:buSzPts val="3300"/>
            </a:pPr>
            <a:r>
              <a:rPr lang="en-US" sz="4000" b="1" dirty="0">
                <a:latin typeface="Times New Roman"/>
                <a:ea typeface="Times New Roman"/>
                <a:cs typeface="Times New Roman"/>
                <a:sym typeface="Times New Roman"/>
              </a:rPr>
              <a:t>COMMON YOUTH CRIMES COMMITTED</a:t>
            </a:r>
            <a:endParaRPr lang="en-US" sz="4000" b="1" i="1" dirty="0">
              <a:latin typeface="Times New Roman"/>
              <a:ea typeface="Times New Roman"/>
              <a:cs typeface="Times New Roman"/>
              <a:sym typeface="Times New Roman"/>
            </a:endParaRPr>
          </a:p>
        </p:txBody>
      </p:sp>
      <p:sp>
        <p:nvSpPr>
          <p:cNvPr id="154" name="Google Shape;154;p24"/>
          <p:cNvSpPr txBox="1">
            <a:spLocks noGrp="1"/>
          </p:cNvSpPr>
          <p:nvPr>
            <p:ph type="body" idx="1"/>
          </p:nvPr>
        </p:nvSpPr>
        <p:spPr>
          <a:xfrm>
            <a:off x="710005" y="1600200"/>
            <a:ext cx="10854466" cy="4926900"/>
          </a:xfrm>
          <a:prstGeom prst="rect">
            <a:avLst/>
          </a:prstGeom>
          <a:noFill/>
          <a:ln>
            <a:noFill/>
          </a:ln>
        </p:spPr>
        <p:txBody>
          <a:bodyPr spcFirstLastPara="1" wrap="square" lIns="91425" tIns="45700" rIns="91425" bIns="45700" anchor="t" anchorCtr="0">
            <a:noAutofit/>
          </a:bodyPr>
          <a:lstStyle/>
          <a:p>
            <a:pPr marL="171450" indent="-177800">
              <a:spcBef>
                <a:spcPts val="0"/>
              </a:spcBef>
              <a:buSzPts val="2800"/>
            </a:pPr>
            <a:r>
              <a:rPr lang="en-US" sz="3200" dirty="0">
                <a:latin typeface="Times New Roman"/>
                <a:ea typeface="Times New Roman"/>
                <a:cs typeface="Times New Roman"/>
                <a:sym typeface="Times New Roman"/>
              </a:rPr>
              <a:t>Crime Stoppers will report any type of crime back to the school that is sanctioned in Title 9 G.C.A. </a:t>
            </a:r>
            <a:endParaRPr sz="2400" dirty="0"/>
          </a:p>
          <a:p>
            <a:pPr marL="171450" indent="-177800">
              <a:spcBef>
                <a:spcPts val="700"/>
              </a:spcBef>
              <a:buSzPts val="2800"/>
            </a:pPr>
            <a:r>
              <a:rPr lang="en-US" sz="3200" dirty="0">
                <a:latin typeface="Times New Roman"/>
                <a:ea typeface="Times New Roman"/>
                <a:cs typeface="Times New Roman"/>
                <a:sym typeface="Times New Roman"/>
              </a:rPr>
              <a:t>Drugs: Inhalants; Synthetic Cannabis (Spice); Marijuana and Crystal Methamphetamines (Drug Ice) </a:t>
            </a:r>
            <a:endParaRPr sz="2400" dirty="0"/>
          </a:p>
          <a:p>
            <a:pPr marL="171450" indent="-177800">
              <a:spcBef>
                <a:spcPts val="700"/>
              </a:spcBef>
              <a:buSzPts val="2800"/>
            </a:pPr>
            <a:r>
              <a:rPr lang="en-US" sz="3200" dirty="0">
                <a:latin typeface="Times New Roman"/>
                <a:ea typeface="Times New Roman"/>
                <a:cs typeface="Times New Roman"/>
                <a:sym typeface="Times New Roman"/>
              </a:rPr>
              <a:t>Assault</a:t>
            </a:r>
            <a:endParaRPr sz="2400" dirty="0"/>
          </a:p>
          <a:p>
            <a:pPr marL="171450" indent="-177800">
              <a:spcBef>
                <a:spcPts val="700"/>
              </a:spcBef>
              <a:buSzPts val="2800"/>
            </a:pPr>
            <a:r>
              <a:rPr lang="en-US" sz="3200" dirty="0">
                <a:latin typeface="Times New Roman"/>
                <a:ea typeface="Times New Roman"/>
                <a:cs typeface="Times New Roman"/>
                <a:sym typeface="Times New Roman"/>
              </a:rPr>
              <a:t>Criminal Property Damage- </a:t>
            </a:r>
            <a:r>
              <a:rPr lang="en-US" sz="3200" dirty="0" err="1">
                <a:latin typeface="Times New Roman"/>
                <a:ea typeface="Times New Roman"/>
                <a:cs typeface="Times New Roman"/>
                <a:sym typeface="Times New Roman"/>
              </a:rPr>
              <a:t>Graffitti</a:t>
            </a:r>
            <a:endParaRPr sz="2400" dirty="0"/>
          </a:p>
          <a:p>
            <a:pPr marL="171450" indent="-177800">
              <a:spcBef>
                <a:spcPts val="700"/>
              </a:spcBef>
              <a:buSzPts val="2800"/>
            </a:pPr>
            <a:r>
              <a:rPr lang="en-US" sz="3200" dirty="0">
                <a:latin typeface="Times New Roman"/>
                <a:ea typeface="Times New Roman"/>
                <a:cs typeface="Times New Roman"/>
                <a:sym typeface="Times New Roman"/>
              </a:rPr>
              <a:t>Thefts</a:t>
            </a:r>
            <a:endParaRPr sz="2400" dirty="0"/>
          </a:p>
          <a:p>
            <a:pPr marL="171450" indent="-177800">
              <a:spcBef>
                <a:spcPts val="700"/>
              </a:spcBef>
              <a:buSzPts val="2800"/>
            </a:pPr>
            <a:r>
              <a:rPr lang="en-US" sz="3200" dirty="0">
                <a:latin typeface="Times New Roman"/>
                <a:ea typeface="Times New Roman"/>
                <a:cs typeface="Times New Roman"/>
                <a:sym typeface="Times New Roman"/>
              </a:rPr>
              <a:t>Robbery</a:t>
            </a:r>
            <a:endParaRPr sz="3200" dirty="0">
              <a:latin typeface="Times New Roman"/>
              <a:ea typeface="Times New Roman"/>
              <a:cs typeface="Times New Roman"/>
              <a:sym typeface="Times New Roman"/>
            </a:endParaRPr>
          </a:p>
          <a:p>
            <a:pPr marL="171450" indent="-177800">
              <a:spcBef>
                <a:spcPts val="700"/>
              </a:spcBef>
              <a:buSzPts val="2800"/>
              <a:buFont typeface="Times New Roman"/>
              <a:buChar char="•"/>
            </a:pPr>
            <a:r>
              <a:rPr lang="en-US" sz="3200" dirty="0">
                <a:latin typeface="Times New Roman"/>
                <a:ea typeface="Times New Roman"/>
                <a:cs typeface="Times New Roman"/>
                <a:sym typeface="Times New Roman"/>
              </a:rPr>
              <a:t>Burglary-School Break-ins</a:t>
            </a:r>
            <a:endParaRPr sz="3200" dirty="0">
              <a:latin typeface="Times New Roman"/>
              <a:ea typeface="Times New Roman"/>
              <a:cs typeface="Times New Roman"/>
              <a:sym typeface="Times New Roman"/>
            </a:endParaRPr>
          </a:p>
          <a:p>
            <a:pPr marL="171450" indent="-177800">
              <a:spcBef>
                <a:spcPts val="700"/>
              </a:spcBef>
              <a:buSzPts val="2800"/>
              <a:buFont typeface="Times New Roman"/>
              <a:buChar char="•"/>
            </a:pPr>
            <a:r>
              <a:rPr lang="en-US" sz="3200" dirty="0">
                <a:latin typeface="Times New Roman"/>
                <a:ea typeface="Times New Roman"/>
                <a:cs typeface="Times New Roman"/>
                <a:sym typeface="Times New Roman"/>
              </a:rPr>
              <a:t>Criminal Sexual Conduct</a:t>
            </a:r>
            <a:endParaRPr sz="3200" dirty="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2152650" y="0"/>
            <a:ext cx="7886700" cy="1325562"/>
          </a:xfrm>
          <a:prstGeom prst="rect">
            <a:avLst/>
          </a:prstGeom>
          <a:noFill/>
          <a:ln>
            <a:noFill/>
          </a:ln>
        </p:spPr>
        <p:txBody>
          <a:bodyPr spcFirstLastPara="1" wrap="square" lIns="91425" tIns="45700" rIns="91425" bIns="45700" anchor="ctr" anchorCtr="0">
            <a:noAutofit/>
          </a:bodyPr>
          <a:lstStyle/>
          <a:p>
            <a:pPr algn="ctr">
              <a:buClr>
                <a:schemeClr val="dk1"/>
              </a:buClr>
              <a:buSzPts val="3300"/>
            </a:pPr>
            <a:r>
              <a:rPr lang="en-US" sz="4000" b="1" dirty="0">
                <a:latin typeface="Times New Roman"/>
                <a:ea typeface="Times New Roman"/>
                <a:cs typeface="Times New Roman"/>
                <a:sym typeface="Times New Roman"/>
              </a:rPr>
              <a:t>HOW STUDENTS SUBMIT TIPS</a:t>
            </a:r>
          </a:p>
        </p:txBody>
      </p:sp>
      <p:sp>
        <p:nvSpPr>
          <p:cNvPr id="136" name="Google Shape;136;p21"/>
          <p:cNvSpPr txBox="1">
            <a:spLocks noGrp="1"/>
          </p:cNvSpPr>
          <p:nvPr>
            <p:ph type="body" idx="1"/>
          </p:nvPr>
        </p:nvSpPr>
        <p:spPr>
          <a:xfrm>
            <a:off x="525142" y="1093734"/>
            <a:ext cx="4666618" cy="5140919"/>
          </a:xfrm>
          <a:prstGeom prst="rect">
            <a:avLst/>
          </a:prstGeom>
          <a:noFill/>
          <a:ln>
            <a:noFill/>
          </a:ln>
        </p:spPr>
        <p:txBody>
          <a:bodyPr spcFirstLastPara="1" wrap="square" lIns="91425" tIns="45700" rIns="91425" bIns="45700" anchor="t" anchorCtr="0">
            <a:noAutofit/>
          </a:bodyPr>
          <a:lstStyle/>
          <a:p>
            <a:pPr marL="0" indent="0">
              <a:lnSpc>
                <a:spcPct val="80000"/>
              </a:lnSpc>
              <a:spcBef>
                <a:spcPts val="0"/>
              </a:spcBef>
              <a:buSzPts val="2600"/>
              <a:buNone/>
            </a:pPr>
            <a:r>
              <a:rPr lang="en-US" sz="2800" dirty="0">
                <a:latin typeface="Times New Roman"/>
                <a:ea typeface="Times New Roman"/>
                <a:cs typeface="Times New Roman"/>
                <a:sym typeface="Times New Roman"/>
              </a:rPr>
              <a:t>There are three (3) ways for students to provide a tip while remaining anonymous.  **Please review with your students how to download the app and navigate online and submit tips</a:t>
            </a:r>
          </a:p>
          <a:p>
            <a:pPr marL="0" indent="0">
              <a:lnSpc>
                <a:spcPct val="80000"/>
              </a:lnSpc>
              <a:spcBef>
                <a:spcPts val="0"/>
              </a:spcBef>
              <a:buSzPts val="2600"/>
              <a:buNone/>
            </a:pPr>
            <a:endParaRPr lang="en-US" sz="2800" dirty="0">
              <a:latin typeface="Times New Roman"/>
              <a:ea typeface="Times New Roman"/>
              <a:cs typeface="Times New Roman"/>
              <a:sym typeface="Times New Roman"/>
            </a:endParaRPr>
          </a:p>
          <a:p>
            <a:pPr lvl="1" indent="-457200">
              <a:lnSpc>
                <a:spcPct val="80000"/>
              </a:lnSpc>
              <a:spcBef>
                <a:spcPts val="0"/>
              </a:spcBef>
              <a:buSzPts val="2600"/>
              <a:buAutoNum type="arabicPeriod"/>
            </a:pPr>
            <a:r>
              <a:rPr lang="en-US" sz="2800" dirty="0">
                <a:latin typeface="Times New Roman"/>
                <a:ea typeface="Times New Roman"/>
                <a:cs typeface="Times New Roman"/>
                <a:sym typeface="Times New Roman"/>
              </a:rPr>
              <a:t>P3 Mobile App </a:t>
            </a:r>
          </a:p>
          <a:p>
            <a:pPr lvl="1" indent="-457200">
              <a:lnSpc>
                <a:spcPct val="80000"/>
              </a:lnSpc>
              <a:spcBef>
                <a:spcPts val="0"/>
              </a:spcBef>
              <a:buSzPts val="2600"/>
              <a:buAutoNum type="arabicPeriod"/>
            </a:pPr>
            <a:r>
              <a:rPr lang="en-US" sz="2800" dirty="0">
                <a:latin typeface="Times New Roman"/>
                <a:ea typeface="Times New Roman"/>
                <a:cs typeface="Times New Roman"/>
                <a:sym typeface="Times New Roman"/>
              </a:rPr>
              <a:t>Tip Box</a:t>
            </a:r>
          </a:p>
          <a:p>
            <a:pPr lvl="1" indent="-457200">
              <a:lnSpc>
                <a:spcPct val="80000"/>
              </a:lnSpc>
              <a:spcBef>
                <a:spcPts val="0"/>
              </a:spcBef>
              <a:buSzPts val="2600"/>
              <a:buAutoNum type="arabicPeriod"/>
            </a:pPr>
            <a:r>
              <a:rPr lang="en-US" sz="2800" dirty="0">
                <a:latin typeface="Times New Roman"/>
                <a:ea typeface="Times New Roman"/>
                <a:cs typeface="Times New Roman"/>
                <a:sym typeface="Times New Roman"/>
              </a:rPr>
              <a:t>Online </a:t>
            </a:r>
          </a:p>
          <a:p>
            <a:pPr lvl="1" indent="-457200">
              <a:lnSpc>
                <a:spcPct val="80000"/>
              </a:lnSpc>
              <a:spcBef>
                <a:spcPts val="0"/>
              </a:spcBef>
              <a:buSzPts val="2600"/>
              <a:buAutoNum type="arabicPeriod"/>
            </a:pPr>
            <a:endParaRPr lang="en-US" sz="2800" dirty="0">
              <a:latin typeface="Times New Roman"/>
              <a:ea typeface="Times New Roman"/>
              <a:cs typeface="Times New Roman"/>
              <a:sym typeface="Times New Roman"/>
            </a:endParaRPr>
          </a:p>
          <a:p>
            <a:pPr marL="457200" lvl="1" indent="0">
              <a:lnSpc>
                <a:spcPct val="80000"/>
              </a:lnSpc>
              <a:spcBef>
                <a:spcPts val="0"/>
              </a:spcBef>
              <a:buSzPts val="2600"/>
              <a:buNone/>
            </a:pPr>
            <a:r>
              <a:rPr lang="en-US" sz="2800" b="1" i="1" dirty="0">
                <a:solidFill>
                  <a:srgbClr val="FF0000"/>
                </a:solidFill>
                <a:latin typeface="Times New Roman"/>
                <a:ea typeface="Times New Roman"/>
                <a:cs typeface="Times New Roman"/>
                <a:sym typeface="Times New Roman"/>
              </a:rPr>
              <a:t>***Note:  477-HELP NO LONGER OPERATIONAL</a:t>
            </a:r>
          </a:p>
          <a:p>
            <a:pPr marL="0" indent="0">
              <a:lnSpc>
                <a:spcPct val="80000"/>
              </a:lnSpc>
              <a:spcBef>
                <a:spcPts val="0"/>
              </a:spcBef>
              <a:buSzPts val="2600"/>
              <a:buNone/>
            </a:pPr>
            <a:endParaRPr sz="2400" dirty="0"/>
          </a:p>
        </p:txBody>
      </p:sp>
      <p:pic>
        <p:nvPicPr>
          <p:cNvPr id="3" name="Picture 2">
            <a:extLst>
              <a:ext uri="{FF2B5EF4-FFF2-40B4-BE49-F238E27FC236}">
                <a16:creationId xmlns:a16="http://schemas.microsoft.com/office/drawing/2014/main" id="{811D63D6-3020-4D6F-BA76-A6C37F840AEC}"/>
              </a:ext>
            </a:extLst>
          </p:cNvPr>
          <p:cNvPicPr>
            <a:picLocks noChangeAspect="1"/>
          </p:cNvPicPr>
          <p:nvPr/>
        </p:nvPicPr>
        <p:blipFill>
          <a:blip r:embed="rId3"/>
          <a:stretch>
            <a:fillRect/>
          </a:stretch>
        </p:blipFill>
        <p:spPr>
          <a:xfrm>
            <a:off x="9549093" y="1825580"/>
            <a:ext cx="2005328" cy="2005328"/>
          </a:xfrm>
          <a:prstGeom prst="rect">
            <a:avLst/>
          </a:prstGeom>
        </p:spPr>
      </p:pic>
      <p:pic>
        <p:nvPicPr>
          <p:cNvPr id="5" name="Picture 4">
            <a:extLst>
              <a:ext uri="{FF2B5EF4-FFF2-40B4-BE49-F238E27FC236}">
                <a16:creationId xmlns:a16="http://schemas.microsoft.com/office/drawing/2014/main" id="{A21217CC-E5FB-4EF3-AB31-3DB352E952DD}"/>
              </a:ext>
            </a:extLst>
          </p:cNvPr>
          <p:cNvPicPr>
            <a:picLocks noChangeAspect="1"/>
          </p:cNvPicPr>
          <p:nvPr/>
        </p:nvPicPr>
        <p:blipFill>
          <a:blip r:embed="rId4"/>
          <a:stretch>
            <a:fillRect/>
          </a:stretch>
        </p:blipFill>
        <p:spPr>
          <a:xfrm>
            <a:off x="5191760" y="4610683"/>
            <a:ext cx="6506176" cy="2005328"/>
          </a:xfrm>
          <a:prstGeom prst="rect">
            <a:avLst/>
          </a:prstGeom>
        </p:spPr>
      </p:pic>
      <p:pic>
        <p:nvPicPr>
          <p:cNvPr id="6" name="Picture 5">
            <a:extLst>
              <a:ext uri="{FF2B5EF4-FFF2-40B4-BE49-F238E27FC236}">
                <a16:creationId xmlns:a16="http://schemas.microsoft.com/office/drawing/2014/main" id="{C57E47A6-7C46-4383-B23F-5C0728A5A3BD}"/>
              </a:ext>
            </a:extLst>
          </p:cNvPr>
          <p:cNvPicPr>
            <a:picLocks noChangeAspect="1"/>
          </p:cNvPicPr>
          <p:nvPr/>
        </p:nvPicPr>
        <p:blipFill>
          <a:blip r:embed="rId5"/>
          <a:stretch>
            <a:fillRect/>
          </a:stretch>
        </p:blipFill>
        <p:spPr>
          <a:xfrm>
            <a:off x="6341632" y="1645921"/>
            <a:ext cx="2739319" cy="2184987"/>
          </a:xfrm>
          <a:prstGeom prst="rect">
            <a:avLst/>
          </a:prstGeom>
        </p:spPr>
      </p:pic>
      <p:sp>
        <p:nvSpPr>
          <p:cNvPr id="7" name="Multiplication Sign 6">
            <a:extLst>
              <a:ext uri="{FF2B5EF4-FFF2-40B4-BE49-F238E27FC236}">
                <a16:creationId xmlns:a16="http://schemas.microsoft.com/office/drawing/2014/main" id="{C455C3B0-0A13-4C95-A9AF-719B674755A9}"/>
              </a:ext>
            </a:extLst>
          </p:cNvPr>
          <p:cNvSpPr/>
          <p:nvPr/>
        </p:nvSpPr>
        <p:spPr>
          <a:xfrm flipV="1">
            <a:off x="5191760" y="5303741"/>
            <a:ext cx="2062480" cy="1422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body" idx="1"/>
          </p:nvPr>
        </p:nvSpPr>
        <p:spPr>
          <a:xfrm>
            <a:off x="2152650" y="1825626"/>
            <a:ext cx="7886700" cy="4351337"/>
          </a:xfrm>
          <a:prstGeom prst="rect">
            <a:avLst/>
          </a:prstGeom>
          <a:noFill/>
          <a:ln>
            <a:noFill/>
          </a:ln>
        </p:spPr>
        <p:txBody>
          <a:bodyPr spcFirstLastPara="1" wrap="square" lIns="91425" tIns="45700" rIns="91425" bIns="45700" anchor="t" anchorCtr="0">
            <a:noAutofit/>
          </a:bodyPr>
          <a:lstStyle/>
          <a:p>
            <a:pPr marL="0" indent="0">
              <a:spcBef>
                <a:spcPts val="0"/>
              </a:spcBef>
              <a:buNone/>
            </a:pPr>
            <a:endParaRPr/>
          </a:p>
          <a:p>
            <a:pPr marL="171450" indent="-38100">
              <a:buNone/>
            </a:pPr>
            <a:endParaRPr u="sng">
              <a:solidFill>
                <a:schemeClr val="hlink"/>
              </a:solidFill>
              <a:hlinkClick r:id="rId3"/>
            </a:endParaRPr>
          </a:p>
        </p:txBody>
      </p:sp>
      <p:pic>
        <p:nvPicPr>
          <p:cNvPr id="167" name="Google Shape;167;p26"/>
          <p:cNvPicPr preferRelativeResize="0"/>
          <p:nvPr/>
        </p:nvPicPr>
        <p:blipFill rotWithShape="1">
          <a:blip r:embed="rId4">
            <a:alphaModFix/>
          </a:blip>
          <a:srcRect t="8684" r="764" b="2244"/>
          <a:stretch/>
        </p:blipFill>
        <p:spPr>
          <a:xfrm>
            <a:off x="1734550" y="220576"/>
            <a:ext cx="8682800" cy="6507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2152650" y="122238"/>
            <a:ext cx="7886700" cy="1228890"/>
          </a:xfrm>
          <a:prstGeom prst="rect">
            <a:avLst/>
          </a:prstGeom>
          <a:noFill/>
          <a:ln>
            <a:noFill/>
          </a:ln>
        </p:spPr>
        <p:txBody>
          <a:bodyPr spcFirstLastPara="1" wrap="square" lIns="91425" tIns="45700" rIns="91425" bIns="45700" anchor="ctr" anchorCtr="0">
            <a:noAutofit/>
          </a:bodyPr>
          <a:lstStyle/>
          <a:p>
            <a:pPr algn="ctr">
              <a:buClr>
                <a:schemeClr val="dk1"/>
              </a:buClr>
              <a:buSzPts val="3300"/>
            </a:pPr>
            <a:r>
              <a:rPr lang="en-US" sz="4000" b="1" dirty="0">
                <a:latin typeface="Times New Roman"/>
                <a:ea typeface="Times New Roman"/>
                <a:cs typeface="Times New Roman"/>
                <a:sym typeface="Times New Roman"/>
              </a:rPr>
              <a:t>TIP BOX</a:t>
            </a:r>
          </a:p>
        </p:txBody>
      </p:sp>
      <p:sp>
        <p:nvSpPr>
          <p:cNvPr id="142" name="Google Shape;142;p22"/>
          <p:cNvSpPr txBox="1">
            <a:spLocks noGrp="1"/>
          </p:cNvSpPr>
          <p:nvPr>
            <p:ph type="body" idx="1"/>
          </p:nvPr>
        </p:nvSpPr>
        <p:spPr>
          <a:xfrm>
            <a:off x="458993" y="1168248"/>
            <a:ext cx="11274014" cy="4953000"/>
          </a:xfrm>
          <a:prstGeom prst="rect">
            <a:avLst/>
          </a:prstGeom>
          <a:noFill/>
          <a:ln>
            <a:noFill/>
          </a:ln>
        </p:spPr>
        <p:txBody>
          <a:bodyPr spcFirstLastPara="1" wrap="square" lIns="91425" tIns="45700" rIns="91425" bIns="45700" anchor="t" anchorCtr="0">
            <a:noAutofit/>
          </a:bodyPr>
          <a:lstStyle/>
          <a:p>
            <a:pPr marL="0" indent="0">
              <a:spcBef>
                <a:spcPts val="0"/>
              </a:spcBef>
              <a:buSzPts val="2500"/>
              <a:buNone/>
            </a:pPr>
            <a:r>
              <a:rPr lang="en-US" sz="3200" b="1" i="1" dirty="0">
                <a:solidFill>
                  <a:srgbClr val="FF0000"/>
                </a:solidFill>
                <a:latin typeface="Times New Roman"/>
                <a:ea typeface="Times New Roman"/>
                <a:cs typeface="Times New Roman"/>
                <a:sym typeface="Times New Roman"/>
              </a:rPr>
              <a:t>**Intent is to phase out and move to exclusive use of the P3 App </a:t>
            </a:r>
            <a:r>
              <a:rPr lang="en-US" sz="3200" dirty="0">
                <a:latin typeface="Times New Roman"/>
                <a:ea typeface="Times New Roman"/>
                <a:cs typeface="Times New Roman"/>
                <a:sym typeface="Times New Roman"/>
              </a:rPr>
              <a:t>If school uses one:</a:t>
            </a:r>
          </a:p>
          <a:p>
            <a:pPr marL="171450" indent="-171450">
              <a:spcBef>
                <a:spcPts val="0"/>
              </a:spcBef>
              <a:buSzPts val="2500"/>
            </a:pPr>
            <a:r>
              <a:rPr lang="en-US" sz="3200" dirty="0">
                <a:latin typeface="Times New Roman"/>
                <a:ea typeface="Times New Roman"/>
                <a:cs typeface="Times New Roman"/>
                <a:sym typeface="Times New Roman"/>
              </a:rPr>
              <a:t>The responsibility of the School Safety Coordinator (SSC) to designate the placement of the tip box.</a:t>
            </a:r>
            <a:endParaRPr sz="3200" dirty="0"/>
          </a:p>
          <a:p>
            <a:pPr marL="171450" indent="-171450">
              <a:spcBef>
                <a:spcPts val="700"/>
              </a:spcBef>
              <a:buSzPts val="2500"/>
            </a:pPr>
            <a:r>
              <a:rPr lang="en-US" sz="3200" dirty="0">
                <a:latin typeface="Times New Roman"/>
                <a:ea typeface="Times New Roman"/>
                <a:cs typeface="Times New Roman"/>
                <a:sym typeface="Times New Roman"/>
              </a:rPr>
              <a:t>SSC will check the tip box on a daily basis.</a:t>
            </a:r>
            <a:endParaRPr sz="3200" dirty="0"/>
          </a:p>
          <a:p>
            <a:pPr marL="171450" indent="-171450">
              <a:spcBef>
                <a:spcPts val="700"/>
              </a:spcBef>
              <a:buClr>
                <a:srgbClr val="000000"/>
              </a:buClr>
              <a:buSzPts val="2500"/>
            </a:pPr>
            <a:r>
              <a:rPr lang="en-US" sz="3200" dirty="0">
                <a:solidFill>
                  <a:srgbClr val="000000"/>
                </a:solidFill>
                <a:latin typeface="Times New Roman"/>
                <a:ea typeface="Times New Roman"/>
                <a:cs typeface="Times New Roman"/>
                <a:sym typeface="Times New Roman"/>
              </a:rPr>
              <a:t>Should a tip be generated, the SSC will contact the SCSC and assess if the tip is criminal in nature or administrative concerns.</a:t>
            </a:r>
            <a:endParaRPr sz="3200" dirty="0"/>
          </a:p>
          <a:p>
            <a:pPr marL="171450" indent="-171450">
              <a:spcBef>
                <a:spcPts val="700"/>
              </a:spcBef>
              <a:buClr>
                <a:srgbClr val="000000"/>
              </a:buClr>
              <a:buSzPts val="2500"/>
            </a:pPr>
            <a:r>
              <a:rPr lang="en-US" sz="3200" dirty="0">
                <a:solidFill>
                  <a:srgbClr val="000000"/>
                </a:solidFill>
                <a:latin typeface="Times New Roman"/>
                <a:ea typeface="Times New Roman"/>
                <a:cs typeface="Times New Roman"/>
                <a:sym typeface="Times New Roman"/>
              </a:rPr>
              <a:t>All criminal tips will be handled by the SCSC-GPD in disseminating information to respective Law Enforcement Agencies.</a:t>
            </a:r>
            <a:endParaRPr sz="3200" dirty="0"/>
          </a:p>
          <a:p>
            <a:pPr marL="158750" indent="0">
              <a:buSzPts val="2500"/>
              <a:buNone/>
            </a:pPr>
            <a:r>
              <a:rPr lang="en-US" sz="3200" dirty="0">
                <a:solidFill>
                  <a:srgbClr val="000000"/>
                </a:solidFill>
                <a:latin typeface="Times New Roman"/>
                <a:ea typeface="Times New Roman"/>
                <a:cs typeface="Times New Roman"/>
                <a:sym typeface="Times New Roman"/>
              </a:rPr>
              <a:t>* The SSC and the SCSC-GPD will work together to direct tips.</a:t>
            </a:r>
            <a:endParaRPr sz="32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body" idx="1"/>
          </p:nvPr>
        </p:nvSpPr>
        <p:spPr>
          <a:xfrm>
            <a:off x="2152650" y="1825626"/>
            <a:ext cx="7886700" cy="4351337"/>
          </a:xfrm>
          <a:prstGeom prst="rect">
            <a:avLst/>
          </a:prstGeom>
          <a:noFill/>
          <a:ln>
            <a:noFill/>
          </a:ln>
        </p:spPr>
        <p:txBody>
          <a:bodyPr spcFirstLastPara="1" wrap="square" lIns="91425" tIns="45700" rIns="91425" bIns="45700" anchor="t" anchorCtr="0">
            <a:noAutofit/>
          </a:bodyPr>
          <a:lstStyle/>
          <a:p>
            <a:pPr marL="171450" indent="-38100">
              <a:spcBef>
                <a:spcPts val="0"/>
              </a:spcBef>
              <a:buNone/>
            </a:pPr>
            <a:endParaRPr/>
          </a:p>
        </p:txBody>
      </p:sp>
      <p:sp>
        <p:nvSpPr>
          <p:cNvPr id="160" name="Google Shape;160;p25"/>
          <p:cNvSpPr txBox="1">
            <a:spLocks noGrp="1"/>
          </p:cNvSpPr>
          <p:nvPr>
            <p:ph type="title"/>
          </p:nvPr>
        </p:nvSpPr>
        <p:spPr>
          <a:xfrm>
            <a:off x="1708244" y="1045994"/>
            <a:ext cx="8775511" cy="726696"/>
          </a:xfrm>
          <a:prstGeom prst="rect">
            <a:avLst/>
          </a:prstGeom>
          <a:noFill/>
          <a:ln>
            <a:noFill/>
          </a:ln>
        </p:spPr>
        <p:txBody>
          <a:bodyPr spcFirstLastPara="1" wrap="square" lIns="91425" tIns="45700" rIns="91425" bIns="45700" anchor="ctr" anchorCtr="0">
            <a:noAutofit/>
          </a:bodyPr>
          <a:lstStyle/>
          <a:p>
            <a:pPr lvl="0" algn="ctr">
              <a:buClr>
                <a:schemeClr val="dk1"/>
              </a:buClr>
              <a:buSzPts val="3300"/>
            </a:pPr>
            <a:r>
              <a:rPr lang="en-US" sz="4000" b="1" dirty="0">
                <a:latin typeface="Times New Roman" panose="02020603050405020304" pitchFamily="18" charset="0"/>
                <a:cs typeface="Times New Roman" panose="02020603050405020304" pitchFamily="18" charset="0"/>
              </a:rPr>
              <a:t>ONLINE</a:t>
            </a:r>
            <a:br>
              <a:rPr lang="en-US" sz="40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hlinkClick r:id="rId3"/>
              </a:rPr>
              <a:t>https://sites.google.com/a/gdoe.net/studentsupportservices/home/crime-stoppers-in-schools</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OR</a:t>
            </a:r>
            <a:br>
              <a:rPr lang="en-US" sz="1600" b="1" dirty="0">
                <a:latin typeface="Times New Roman" panose="02020603050405020304" pitchFamily="18" charset="0"/>
                <a:cs typeface="Times New Roman" panose="02020603050405020304" pitchFamily="18" charset="0"/>
              </a:rPr>
            </a:br>
            <a:br>
              <a:rPr lang="en-US" sz="1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hlinkClick r:id="rId4"/>
              </a:rPr>
              <a:t>www.guam.crimestoppersweb.com</a:t>
            </a:r>
            <a:endParaRPr sz="1400" b="1" dirty="0">
              <a:latin typeface="Times New Roman" panose="02020603050405020304" pitchFamily="18" charset="0"/>
              <a:cs typeface="Times New Roman" panose="02020603050405020304" pitchFamily="18" charset="0"/>
            </a:endParaRPr>
          </a:p>
        </p:txBody>
      </p:sp>
      <p:pic>
        <p:nvPicPr>
          <p:cNvPr id="161" name="Google Shape;161;p25"/>
          <p:cNvPicPr preferRelativeResize="0"/>
          <p:nvPr/>
        </p:nvPicPr>
        <p:blipFill rotWithShape="1">
          <a:blip r:embed="rId5">
            <a:alphaModFix/>
          </a:blip>
          <a:srcRect l="3495" t="8317" r="4507" b="2722"/>
          <a:stretch/>
        </p:blipFill>
        <p:spPr>
          <a:xfrm>
            <a:off x="442914" y="2794000"/>
            <a:ext cx="11087100" cy="3903576"/>
          </a:xfrm>
          <a:prstGeom prst="rect">
            <a:avLst/>
          </a:prstGeom>
          <a:noFill/>
          <a:ln>
            <a:noFill/>
          </a:ln>
        </p:spPr>
      </p:pic>
      <p:sp>
        <p:nvSpPr>
          <p:cNvPr id="2" name="Multiplication Sign 1">
            <a:extLst>
              <a:ext uri="{FF2B5EF4-FFF2-40B4-BE49-F238E27FC236}">
                <a16:creationId xmlns:a16="http://schemas.microsoft.com/office/drawing/2014/main" id="{BA612153-6009-4E02-A2C9-AB41F54C8366}"/>
              </a:ext>
            </a:extLst>
          </p:cNvPr>
          <p:cNvSpPr/>
          <p:nvPr/>
        </p:nvSpPr>
        <p:spPr>
          <a:xfrm flipV="1">
            <a:off x="962660" y="3042920"/>
            <a:ext cx="2062480" cy="1422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latin typeface="Times New Roman" panose="02020603050405020304" pitchFamily="18" charset="0"/>
                <a:cs typeface="Times New Roman" panose="02020603050405020304" pitchFamily="18" charset="0"/>
              </a:rPr>
              <a:t>TIP PAY OUT</a:t>
            </a:r>
          </a:p>
        </p:txBody>
      </p:sp>
      <p:sp>
        <p:nvSpPr>
          <p:cNvPr id="3" name="Text Placeholder 2"/>
          <p:cNvSpPr>
            <a:spLocks noGrp="1"/>
          </p:cNvSpPr>
          <p:nvPr>
            <p:ph type="body" idx="1"/>
          </p:nvPr>
        </p:nvSpPr>
        <p:spPr>
          <a:xfrm>
            <a:off x="634701" y="1525375"/>
            <a:ext cx="11360075" cy="4351337"/>
          </a:xfrm>
        </p:spPr>
        <p:txBody>
          <a:bodyPr/>
          <a:lstStyle/>
          <a:p>
            <a:pPr marL="171450" indent="-171450">
              <a:spcBef>
                <a:spcPts val="700"/>
              </a:spcBef>
              <a:buClr>
                <a:srgbClr val="000000"/>
              </a:buClr>
              <a:buSzPts val="2500"/>
            </a:pPr>
            <a:r>
              <a:rPr lang="en-US" sz="3600" dirty="0">
                <a:solidFill>
                  <a:srgbClr val="000000"/>
                </a:solidFill>
                <a:latin typeface="Times New Roman" panose="02020603050405020304" pitchFamily="18" charset="0"/>
                <a:ea typeface="Times New Roman"/>
                <a:cs typeface="Times New Roman" panose="02020603050405020304" pitchFamily="18" charset="0"/>
                <a:sym typeface="Times New Roman"/>
              </a:rPr>
              <a:t>Tips for School Crime Stoppers are paid based on:</a:t>
            </a:r>
            <a:endParaRPr lang="en-US" sz="3600" dirty="0">
              <a:latin typeface="Times New Roman" panose="02020603050405020304" pitchFamily="18" charset="0"/>
              <a:cs typeface="Times New Roman" panose="02020603050405020304" pitchFamily="18" charset="0"/>
            </a:endParaRPr>
          </a:p>
          <a:p>
            <a:pPr marL="1314450" lvl="2" indent="-514350">
              <a:spcBef>
                <a:spcPts val="300"/>
              </a:spcBef>
              <a:buClr>
                <a:srgbClr val="000000"/>
              </a:buClr>
              <a:buSzPts val="2500"/>
              <a:buAutoNum type="arabicPeriod"/>
            </a:pPr>
            <a:r>
              <a:rPr lang="en-US" sz="3600" dirty="0">
                <a:solidFill>
                  <a:srgbClr val="000000"/>
                </a:solidFill>
                <a:latin typeface="Times New Roman" panose="02020603050405020304" pitchFamily="18" charset="0"/>
                <a:ea typeface="Times New Roman"/>
                <a:cs typeface="Times New Roman" panose="02020603050405020304" pitchFamily="18" charset="0"/>
                <a:sym typeface="Times New Roman"/>
              </a:rPr>
              <a:t>School Sanctions (e.g. detention or </a:t>
            </a:r>
          </a:p>
          <a:p>
            <a:pPr marL="800100" lvl="2" indent="0">
              <a:spcBef>
                <a:spcPts val="300"/>
              </a:spcBef>
              <a:buClr>
                <a:srgbClr val="000000"/>
              </a:buClr>
              <a:buSzPts val="2500"/>
              <a:buNone/>
            </a:pPr>
            <a:r>
              <a:rPr lang="en-US" sz="3600" dirty="0">
                <a:solidFill>
                  <a:srgbClr val="000000"/>
                </a:solidFill>
                <a:latin typeface="Times New Roman" panose="02020603050405020304" pitchFamily="18" charset="0"/>
                <a:ea typeface="Times New Roman"/>
                <a:cs typeface="Times New Roman" panose="02020603050405020304" pitchFamily="18" charset="0"/>
                <a:sym typeface="Times New Roman"/>
              </a:rPr>
              <a:t>      suspension) **Only if it is criminal/meets item #2</a:t>
            </a:r>
            <a:endParaRPr lang="en-US" sz="3600" dirty="0">
              <a:latin typeface="Times New Roman" panose="02020603050405020304" pitchFamily="18" charset="0"/>
              <a:cs typeface="Times New Roman" panose="02020603050405020304" pitchFamily="18" charset="0"/>
            </a:endParaRPr>
          </a:p>
          <a:p>
            <a:pPr marL="800100" lvl="2" indent="0">
              <a:spcBef>
                <a:spcPts val="300"/>
              </a:spcBef>
              <a:buClr>
                <a:srgbClr val="000000"/>
              </a:buClr>
              <a:buSzPts val="2500"/>
              <a:buNone/>
            </a:pPr>
            <a:r>
              <a:rPr lang="en-US" sz="3600" dirty="0">
                <a:solidFill>
                  <a:srgbClr val="000000"/>
                </a:solidFill>
                <a:latin typeface="Times New Roman" panose="02020603050405020304" pitchFamily="18" charset="0"/>
                <a:ea typeface="Times New Roman"/>
                <a:cs typeface="Times New Roman" panose="02020603050405020304" pitchFamily="18" charset="0"/>
                <a:sym typeface="Times New Roman"/>
              </a:rPr>
              <a:t>2. An arrest or confinement at the Department      </a:t>
            </a:r>
          </a:p>
          <a:p>
            <a:pPr marL="800100" lvl="2" indent="0">
              <a:spcBef>
                <a:spcPts val="300"/>
              </a:spcBef>
              <a:buClr>
                <a:srgbClr val="000000"/>
              </a:buClr>
              <a:buSzPts val="2500"/>
              <a:buNone/>
            </a:pPr>
            <a:r>
              <a:rPr lang="en-US" sz="3600" dirty="0">
                <a:solidFill>
                  <a:srgbClr val="000000"/>
                </a:solidFill>
                <a:latin typeface="Times New Roman" panose="02020603050405020304" pitchFamily="18" charset="0"/>
                <a:ea typeface="Times New Roman"/>
                <a:cs typeface="Times New Roman" panose="02020603050405020304" pitchFamily="18" charset="0"/>
                <a:sym typeface="Times New Roman"/>
              </a:rPr>
              <a:t>    of Youth Affairs</a:t>
            </a:r>
          </a:p>
          <a:p>
            <a:pPr marL="800100" lvl="2" indent="0">
              <a:spcBef>
                <a:spcPts val="300"/>
              </a:spcBef>
              <a:buClr>
                <a:srgbClr val="000000"/>
              </a:buClr>
              <a:buSzPts val="2500"/>
              <a:buNone/>
            </a:pPr>
            <a:endParaRPr lang="en-US" sz="360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171450" indent="-171450">
              <a:spcBef>
                <a:spcPts val="700"/>
              </a:spcBef>
              <a:buClr>
                <a:srgbClr val="000000"/>
              </a:buClr>
              <a:buSzPts val="2500"/>
            </a:pPr>
            <a:r>
              <a:rPr lang="en-US" sz="3600" dirty="0">
                <a:solidFill>
                  <a:srgbClr val="000000"/>
                </a:solidFill>
                <a:latin typeface="Times New Roman" panose="02020603050405020304" pitchFamily="18" charset="0"/>
                <a:ea typeface="Times New Roman"/>
                <a:cs typeface="Times New Roman" panose="02020603050405020304" pitchFamily="18" charset="0"/>
                <a:sym typeface="Times New Roman"/>
              </a:rPr>
              <a:t> The student will be paid based on a matrix and the crime up to $200.00. (Note:  May increase to $500.00)</a:t>
            </a:r>
            <a:endParaRPr lang="en-US" sz="36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3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903642" y="490958"/>
            <a:ext cx="10079915" cy="930275"/>
          </a:xfrm>
          <a:prstGeom prst="rect">
            <a:avLst/>
          </a:prstGeom>
          <a:noFill/>
          <a:ln>
            <a:noFill/>
          </a:ln>
        </p:spPr>
        <p:txBody>
          <a:bodyPr spcFirstLastPara="1" wrap="square" lIns="91425" tIns="45700" rIns="91425" bIns="45700" anchor="ctr" anchorCtr="0">
            <a:noAutofit/>
          </a:bodyPr>
          <a:lstStyle/>
          <a:p>
            <a:pPr lvl="0" algn="ctr">
              <a:buClr>
                <a:schemeClr val="dk1"/>
              </a:buClr>
              <a:buSzPts val="3300"/>
            </a:pPr>
            <a:br>
              <a:rPr lang="en-US" sz="3500" b="1" dirty="0">
                <a:latin typeface="Times New Roman"/>
                <a:ea typeface="Times New Roman"/>
                <a:cs typeface="Times New Roman"/>
                <a:sym typeface="Times New Roman"/>
              </a:rPr>
            </a:br>
            <a:r>
              <a:rPr lang="en-US" sz="4000" b="1" dirty="0">
                <a:latin typeface="Times New Roman"/>
                <a:ea typeface="Times New Roman"/>
                <a:cs typeface="Times New Roman"/>
                <a:sym typeface="Times New Roman"/>
              </a:rPr>
              <a:t>REQUEST FOR GPD PRESENTATIONS</a:t>
            </a:r>
            <a:br>
              <a:rPr lang="en-US" sz="3500" b="1" dirty="0">
                <a:latin typeface="Times New Roman"/>
                <a:ea typeface="Times New Roman"/>
                <a:cs typeface="Times New Roman"/>
                <a:sym typeface="Times New Roman"/>
              </a:rPr>
            </a:br>
            <a:br>
              <a:rPr lang="en-US" sz="1600" b="1" dirty="0">
                <a:latin typeface="Times New Roman"/>
                <a:ea typeface="Times New Roman"/>
                <a:cs typeface="Times New Roman"/>
                <a:sym typeface="Times New Roman"/>
              </a:rPr>
            </a:br>
            <a:br>
              <a:rPr lang="en-US" dirty="0">
                <a:latin typeface="Times New Roman"/>
                <a:ea typeface="Times New Roman"/>
                <a:cs typeface="Times New Roman"/>
                <a:sym typeface="Times New Roman"/>
              </a:rPr>
            </a:br>
            <a:endParaRPr dirty="0"/>
          </a:p>
        </p:txBody>
      </p:sp>
      <p:sp>
        <p:nvSpPr>
          <p:cNvPr id="179" name="Google Shape;179;p28"/>
          <p:cNvSpPr txBox="1">
            <a:spLocks noGrp="1"/>
          </p:cNvSpPr>
          <p:nvPr>
            <p:ph type="body" idx="1"/>
          </p:nvPr>
        </p:nvSpPr>
        <p:spPr>
          <a:xfrm>
            <a:off x="548639" y="1200752"/>
            <a:ext cx="11327803" cy="5694900"/>
          </a:xfrm>
          <a:prstGeom prst="rect">
            <a:avLst/>
          </a:prstGeom>
          <a:noFill/>
          <a:ln>
            <a:noFill/>
          </a:ln>
        </p:spPr>
        <p:txBody>
          <a:bodyPr spcFirstLastPara="1" wrap="square" lIns="91425" tIns="45700" rIns="91425" bIns="45700" anchor="t" anchorCtr="0">
            <a:noAutofit/>
          </a:bodyPr>
          <a:lstStyle/>
          <a:p>
            <a:pPr marL="171450" indent="-171450">
              <a:spcBef>
                <a:spcPts val="0"/>
              </a:spcBef>
              <a:buSzPts val="2400"/>
            </a:pPr>
            <a:r>
              <a:rPr lang="en-US" sz="2800" dirty="0">
                <a:latin typeface="Times New Roman"/>
                <a:ea typeface="Times New Roman"/>
                <a:cs typeface="Times New Roman"/>
                <a:sym typeface="Times New Roman"/>
              </a:rPr>
              <a:t>To coordinate all training/presentations in all GDOE schools with the Guam Police Department, GDOE Student Support Services Division has developed a Google Request Form for schools to access via SSSD Links on our website. </a:t>
            </a:r>
            <a:endParaRPr sz="2400" dirty="0"/>
          </a:p>
          <a:p>
            <a:pPr marL="171450" indent="-171450">
              <a:spcBef>
                <a:spcPts val="0"/>
              </a:spcBef>
              <a:buSzPts val="2400"/>
              <a:buNone/>
            </a:pPr>
            <a:r>
              <a:rPr lang="en-US" sz="2800" b="1" dirty="0">
                <a:latin typeface="Times New Roman"/>
                <a:ea typeface="Times New Roman"/>
                <a:cs typeface="Times New Roman"/>
                <a:sym typeface="Times New Roman"/>
                <a:hlinkClick r:id="rId3"/>
              </a:rPr>
              <a:t>https://www.gdoe.net/District/Department/9-Student-Support-Services-Division-SSSD/1621-Request-for-G-P-D.html</a:t>
            </a:r>
            <a:endParaRPr sz="2800" dirty="0">
              <a:latin typeface="Times New Roman"/>
              <a:ea typeface="Times New Roman"/>
              <a:cs typeface="Times New Roman"/>
              <a:sym typeface="Times New Roman"/>
            </a:endParaRPr>
          </a:p>
          <a:p>
            <a:pPr marL="171450" indent="-171450">
              <a:spcBef>
                <a:spcPts val="0"/>
              </a:spcBef>
              <a:buSzPts val="2400"/>
            </a:pPr>
            <a:r>
              <a:rPr lang="en-US" sz="2800" dirty="0">
                <a:latin typeface="Times New Roman"/>
                <a:ea typeface="Times New Roman"/>
                <a:cs typeface="Times New Roman"/>
                <a:sym typeface="Times New Roman"/>
              </a:rPr>
              <a:t>The Google Request Form will assist GPD with managing all school requests for presentations/training.  The information requested is what GPD needs in order to process the request.  If they need additional information, they will contact you directly.  The data collected from the form will also let GPD and the Department understand that types of training that are in greatest demand.  Upon electronic submission, GPD will provide a response to the request within five (5) business days.  If you don't receive a response, please contact Student Support.</a:t>
            </a:r>
            <a:endParaRPr sz="2400" dirty="0"/>
          </a:p>
          <a:p>
            <a:pPr marL="171450" indent="-171450">
              <a:spcBef>
                <a:spcPts val="0"/>
              </a:spcBef>
              <a:buNone/>
            </a:pPr>
            <a:br>
              <a:rPr lang="en-US" dirty="0"/>
            </a:br>
            <a:endParaRPr dirty="0"/>
          </a:p>
          <a:p>
            <a:pPr marL="171450" indent="-171450">
              <a:spcBef>
                <a:spcPts val="0"/>
              </a:spcBef>
              <a:buNone/>
            </a:pPr>
            <a:br>
              <a:rPr lang="en-US" dirty="0"/>
            </a:b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2152650" y="365125"/>
            <a:ext cx="7886700" cy="1325562"/>
          </a:xfrm>
          <a:prstGeom prst="rect">
            <a:avLst/>
          </a:prstGeom>
          <a:noFill/>
          <a:ln>
            <a:noFill/>
          </a:ln>
        </p:spPr>
        <p:txBody>
          <a:bodyPr spcFirstLastPara="1" wrap="square" lIns="91425" tIns="45700" rIns="91425" bIns="45700" anchor="ctr" anchorCtr="0">
            <a:noAutofit/>
          </a:bodyPr>
          <a:lstStyle/>
          <a:p>
            <a:pPr algn="ctr">
              <a:buClr>
                <a:schemeClr val="dk1"/>
              </a:buClr>
              <a:buSzPts val="3300"/>
            </a:pPr>
            <a:r>
              <a:rPr lang="en-US" sz="4000" b="1" dirty="0">
                <a:latin typeface="Times New Roman"/>
                <a:ea typeface="Times New Roman"/>
                <a:cs typeface="Times New Roman"/>
                <a:sym typeface="Times New Roman"/>
              </a:rPr>
              <a:t>RECOMMENDED GRADE FOR GPD PRESENTATION</a:t>
            </a:r>
            <a:endParaRPr lang="en-US" sz="4000" b="1" i="1" dirty="0">
              <a:latin typeface="Times New Roman"/>
              <a:ea typeface="Times New Roman"/>
              <a:cs typeface="Times New Roman"/>
              <a:sym typeface="Times New Roman"/>
            </a:endParaRPr>
          </a:p>
        </p:txBody>
      </p:sp>
      <p:sp>
        <p:nvSpPr>
          <p:cNvPr id="173" name="Google Shape;173;p27"/>
          <p:cNvSpPr txBox="1">
            <a:spLocks noGrp="1"/>
          </p:cNvSpPr>
          <p:nvPr>
            <p:ph type="body" idx="1"/>
          </p:nvPr>
        </p:nvSpPr>
        <p:spPr>
          <a:xfrm>
            <a:off x="999864" y="1591946"/>
            <a:ext cx="10592696" cy="4351337"/>
          </a:xfrm>
          <a:prstGeom prst="rect">
            <a:avLst/>
          </a:prstGeom>
          <a:noFill/>
          <a:ln>
            <a:noFill/>
          </a:ln>
        </p:spPr>
        <p:txBody>
          <a:bodyPr spcFirstLastPara="1" wrap="square" lIns="91425" tIns="45700" rIns="91425" bIns="45700" anchor="t" anchorCtr="0">
            <a:noAutofit/>
          </a:bodyPr>
          <a:lstStyle/>
          <a:p>
            <a:pPr marL="171450" indent="-171450">
              <a:spcBef>
                <a:spcPts val="0"/>
              </a:spcBef>
              <a:buSzPts val="2500"/>
            </a:pPr>
            <a:r>
              <a:rPr lang="en-US" sz="3600" dirty="0">
                <a:latin typeface="Times New Roman" panose="02020603050405020304" pitchFamily="18" charset="0"/>
                <a:ea typeface="Times New Roman"/>
                <a:cs typeface="Times New Roman" panose="02020603050405020304" pitchFamily="18" charset="0"/>
                <a:sym typeface="Times New Roman"/>
              </a:rPr>
              <a:t>Elementary (3</a:t>
            </a:r>
            <a:r>
              <a:rPr lang="en-US" sz="3600" baseline="30000" dirty="0">
                <a:latin typeface="Times New Roman" panose="02020603050405020304" pitchFamily="18" charset="0"/>
                <a:ea typeface="Times New Roman"/>
                <a:cs typeface="Times New Roman" panose="02020603050405020304" pitchFamily="18" charset="0"/>
                <a:sym typeface="Times New Roman"/>
              </a:rPr>
              <a:t>rd</a:t>
            </a:r>
            <a:r>
              <a:rPr lang="en-US" sz="3600" dirty="0">
                <a:latin typeface="Times New Roman" panose="02020603050405020304" pitchFamily="18" charset="0"/>
                <a:ea typeface="Times New Roman"/>
                <a:cs typeface="Times New Roman" panose="02020603050405020304" pitchFamily="18" charset="0"/>
                <a:sym typeface="Times New Roman"/>
              </a:rPr>
              <a:t> – 5</a:t>
            </a:r>
            <a:r>
              <a:rPr lang="en-US" sz="3600" baseline="30000" dirty="0">
                <a:latin typeface="Times New Roman" panose="02020603050405020304" pitchFamily="18" charset="0"/>
                <a:ea typeface="Times New Roman"/>
                <a:cs typeface="Times New Roman" panose="02020603050405020304" pitchFamily="18" charset="0"/>
                <a:sym typeface="Times New Roman"/>
              </a:rPr>
              <a:t>th</a:t>
            </a:r>
            <a:r>
              <a:rPr lang="en-US" sz="3600" dirty="0">
                <a:latin typeface="Times New Roman" panose="02020603050405020304" pitchFamily="18" charset="0"/>
                <a:ea typeface="Times New Roman"/>
                <a:cs typeface="Times New Roman" panose="02020603050405020304" pitchFamily="18" charset="0"/>
                <a:sym typeface="Times New Roman"/>
              </a:rPr>
              <a:t>) </a:t>
            </a:r>
            <a:endParaRPr sz="3600" dirty="0">
              <a:latin typeface="Times New Roman" panose="02020603050405020304" pitchFamily="18" charset="0"/>
              <a:cs typeface="Times New Roman" panose="02020603050405020304" pitchFamily="18" charset="0"/>
            </a:endParaRPr>
          </a:p>
          <a:p>
            <a:pPr marL="171450" indent="-171450">
              <a:spcBef>
                <a:spcPts val="700"/>
              </a:spcBef>
              <a:buSzPts val="2500"/>
            </a:pPr>
            <a:r>
              <a:rPr lang="en-US" sz="3600" dirty="0">
                <a:latin typeface="Times New Roman" panose="02020603050405020304" pitchFamily="18" charset="0"/>
                <a:ea typeface="Times New Roman"/>
                <a:cs typeface="Times New Roman" panose="02020603050405020304" pitchFamily="18" charset="0"/>
                <a:sym typeface="Times New Roman"/>
              </a:rPr>
              <a:t>Middle – (6</a:t>
            </a:r>
            <a:r>
              <a:rPr lang="en-US" sz="3600" baseline="30000" dirty="0">
                <a:latin typeface="Times New Roman" panose="02020603050405020304" pitchFamily="18" charset="0"/>
                <a:ea typeface="Times New Roman"/>
                <a:cs typeface="Times New Roman" panose="02020603050405020304" pitchFamily="18" charset="0"/>
                <a:sym typeface="Times New Roman"/>
              </a:rPr>
              <a:t>th</a:t>
            </a:r>
            <a:r>
              <a:rPr lang="en-US" sz="3600" dirty="0">
                <a:latin typeface="Times New Roman" panose="02020603050405020304" pitchFamily="18" charset="0"/>
                <a:ea typeface="Times New Roman"/>
                <a:cs typeface="Times New Roman" panose="02020603050405020304" pitchFamily="18" charset="0"/>
                <a:sym typeface="Times New Roman"/>
              </a:rPr>
              <a:t> – 8</a:t>
            </a:r>
            <a:r>
              <a:rPr lang="en-US" sz="3600" baseline="30000" dirty="0">
                <a:latin typeface="Times New Roman" panose="02020603050405020304" pitchFamily="18" charset="0"/>
                <a:ea typeface="Times New Roman"/>
                <a:cs typeface="Times New Roman" panose="02020603050405020304" pitchFamily="18" charset="0"/>
                <a:sym typeface="Times New Roman"/>
              </a:rPr>
              <a:t>th</a:t>
            </a:r>
            <a:r>
              <a:rPr lang="en-US" sz="3600" dirty="0">
                <a:latin typeface="Times New Roman" panose="02020603050405020304" pitchFamily="18" charset="0"/>
                <a:ea typeface="Times New Roman"/>
                <a:cs typeface="Times New Roman" panose="02020603050405020304" pitchFamily="18" charset="0"/>
                <a:sym typeface="Times New Roman"/>
              </a:rPr>
              <a:t>) </a:t>
            </a:r>
            <a:endParaRPr sz="3600" dirty="0">
              <a:latin typeface="Times New Roman" panose="02020603050405020304" pitchFamily="18" charset="0"/>
              <a:cs typeface="Times New Roman" panose="02020603050405020304" pitchFamily="18" charset="0"/>
            </a:endParaRPr>
          </a:p>
          <a:p>
            <a:pPr marL="171450" indent="-171450">
              <a:spcBef>
                <a:spcPts val="700"/>
              </a:spcBef>
              <a:buSzPts val="2500"/>
            </a:pPr>
            <a:r>
              <a:rPr lang="en-US" sz="3600" dirty="0">
                <a:latin typeface="Times New Roman" panose="02020603050405020304" pitchFamily="18" charset="0"/>
                <a:ea typeface="Times New Roman"/>
                <a:cs typeface="Times New Roman" panose="02020603050405020304" pitchFamily="18" charset="0"/>
                <a:sym typeface="Times New Roman"/>
              </a:rPr>
              <a:t>High – (9</a:t>
            </a:r>
            <a:r>
              <a:rPr lang="en-US" sz="3600" baseline="30000" dirty="0">
                <a:latin typeface="Times New Roman" panose="02020603050405020304" pitchFamily="18" charset="0"/>
                <a:ea typeface="Times New Roman"/>
                <a:cs typeface="Times New Roman" panose="02020603050405020304" pitchFamily="18" charset="0"/>
                <a:sym typeface="Times New Roman"/>
              </a:rPr>
              <a:t>th</a:t>
            </a:r>
            <a:r>
              <a:rPr lang="en-US" sz="3600" dirty="0">
                <a:latin typeface="Times New Roman" panose="02020603050405020304" pitchFamily="18" charset="0"/>
                <a:ea typeface="Times New Roman"/>
                <a:cs typeface="Times New Roman" panose="02020603050405020304" pitchFamily="18" charset="0"/>
                <a:sym typeface="Times New Roman"/>
              </a:rPr>
              <a:t> and 11</a:t>
            </a:r>
            <a:r>
              <a:rPr lang="en-US" sz="3600" baseline="30000" dirty="0">
                <a:latin typeface="Times New Roman" panose="02020603050405020304" pitchFamily="18" charset="0"/>
                <a:ea typeface="Times New Roman"/>
                <a:cs typeface="Times New Roman" panose="02020603050405020304" pitchFamily="18" charset="0"/>
                <a:sym typeface="Times New Roman"/>
              </a:rPr>
              <a:t>th</a:t>
            </a:r>
            <a:r>
              <a:rPr lang="en-US" sz="3600" dirty="0">
                <a:latin typeface="Times New Roman" panose="02020603050405020304" pitchFamily="18" charset="0"/>
                <a:ea typeface="Times New Roman"/>
                <a:cs typeface="Times New Roman" panose="02020603050405020304" pitchFamily="18" charset="0"/>
                <a:sym typeface="Times New Roman"/>
              </a:rPr>
              <a:t>) </a:t>
            </a:r>
            <a:endParaRPr sz="3600" dirty="0">
              <a:latin typeface="Times New Roman" panose="02020603050405020304" pitchFamily="18" charset="0"/>
              <a:ea typeface="Times New Roman"/>
              <a:cs typeface="Times New Roman" panose="02020603050405020304" pitchFamily="18" charset="0"/>
              <a:sym typeface="Times New Roman"/>
            </a:endParaRPr>
          </a:p>
          <a:p>
            <a:pPr marL="171450" indent="0">
              <a:spcBef>
                <a:spcPts val="700"/>
              </a:spcBef>
              <a:buNone/>
            </a:pPr>
            <a:r>
              <a:rPr lang="en-US" sz="3600" dirty="0">
                <a:latin typeface="Times New Roman" panose="02020603050405020304" pitchFamily="18" charset="0"/>
                <a:ea typeface="Times New Roman"/>
                <a:cs typeface="Times New Roman" panose="02020603050405020304" pitchFamily="18" charset="0"/>
                <a:sym typeface="Times New Roman"/>
              </a:rPr>
              <a:t>It is the responsibility of the SSC to coordinate dates and times for school presentations with the SCSC. </a:t>
            </a:r>
            <a:endParaRPr sz="3600" dirty="0">
              <a:latin typeface="Times New Roman" panose="02020603050405020304" pitchFamily="18" charset="0"/>
              <a:ea typeface="Times New Roman"/>
              <a:cs typeface="Times New Roman" panose="02020603050405020304" pitchFamily="18" charset="0"/>
              <a:sym typeface="Times New Roman"/>
            </a:endParaRPr>
          </a:p>
          <a:p>
            <a:pPr marL="171450" indent="0">
              <a:spcBef>
                <a:spcPts val="700"/>
              </a:spcBef>
              <a:buNone/>
            </a:pPr>
            <a:r>
              <a:rPr lang="en-US" sz="3600" dirty="0">
                <a:latin typeface="Times New Roman" panose="02020603050405020304" pitchFamily="18" charset="0"/>
                <a:ea typeface="Times New Roman"/>
                <a:cs typeface="Times New Roman" panose="02020603050405020304" pitchFamily="18" charset="0"/>
                <a:sym typeface="Times New Roman"/>
              </a:rPr>
              <a:t>All presentations are highly encouraged to be held in a classroom setting.  Please, NO CAFETERIA!</a:t>
            </a:r>
          </a:p>
          <a:p>
            <a:pPr marL="171450" indent="0">
              <a:spcBef>
                <a:spcPts val="700"/>
              </a:spcBef>
              <a:buNone/>
            </a:pPr>
            <a:r>
              <a:rPr lang="en-US" sz="2800" i="1" dirty="0">
                <a:solidFill>
                  <a:srgbClr val="FF0000"/>
                </a:solidFill>
                <a:latin typeface="Times New Roman" panose="02020603050405020304" pitchFamily="18" charset="0"/>
                <a:ea typeface="Times New Roman"/>
                <a:cs typeface="Times New Roman" panose="02020603050405020304" pitchFamily="18" charset="0"/>
                <a:sym typeface="Times New Roman"/>
              </a:rPr>
              <a:t>***Please follow up with all training requests if you don’t hear back from GPD by calling/emailing SSSD (sssd@gdoe.net) or GPD (chief@gpd.guam.gov) </a:t>
            </a:r>
            <a:endParaRPr sz="2800" i="1" dirty="0">
              <a:solidFill>
                <a:srgbClr val="FF0000"/>
              </a:solidFill>
              <a:latin typeface="Times New Roman" panose="02020603050405020304" pitchFamily="18" charset="0"/>
              <a:cs typeface="Times New Roman" panose="02020603050405020304" pitchFamily="18" charset="0"/>
            </a:endParaRPr>
          </a:p>
          <a:p>
            <a:pPr marL="171450" indent="-38100">
              <a:spcBef>
                <a:spcPts val="700"/>
              </a:spcBef>
              <a:buNone/>
            </a:pPr>
            <a:endParaRPr sz="3200" dirty="0"/>
          </a:p>
          <a:p>
            <a:pPr marL="171450" indent="-38100">
              <a:buNone/>
            </a:pPr>
            <a:endParaRP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4"/>
          <p:cNvSpPr txBox="1">
            <a:spLocks noGrp="1"/>
          </p:cNvSpPr>
          <p:nvPr>
            <p:ph type="ctrTitle"/>
          </p:nvPr>
        </p:nvSpPr>
        <p:spPr>
          <a:xfrm>
            <a:off x="1524000" y="-404856"/>
            <a:ext cx="7772400" cy="1378423"/>
          </a:xfrm>
          <a:prstGeom prst="rect">
            <a:avLst/>
          </a:prstGeom>
          <a:noFill/>
          <a:ln>
            <a:noFill/>
          </a:ln>
        </p:spPr>
        <p:txBody>
          <a:bodyPr spcFirstLastPara="1" wrap="square" lIns="91425" tIns="45700" rIns="91425" bIns="45700" anchor="b" anchorCtr="0">
            <a:noAutofit/>
          </a:bodyPr>
          <a:lstStyle/>
          <a:p>
            <a:pPr>
              <a:buClr>
                <a:schemeClr val="lt1"/>
              </a:buClr>
              <a:buSzPts val="4500"/>
            </a:pPr>
            <a:r>
              <a:rPr lang="en-US" sz="4000" b="1" dirty="0">
                <a:solidFill>
                  <a:schemeClr val="tx1"/>
                </a:solidFill>
                <a:latin typeface="Times New Roman"/>
                <a:ea typeface="Times New Roman"/>
                <a:cs typeface="Times New Roman"/>
                <a:sym typeface="Times New Roman"/>
              </a:rPr>
              <a:t>AGENDA</a:t>
            </a:r>
            <a:endParaRPr sz="4000" dirty="0">
              <a:solidFill>
                <a:schemeClr val="tx1"/>
              </a:solidFill>
            </a:endParaRPr>
          </a:p>
        </p:txBody>
      </p:sp>
      <p:sp>
        <p:nvSpPr>
          <p:cNvPr id="92" name="Google Shape;92;p14"/>
          <p:cNvSpPr txBox="1"/>
          <p:nvPr/>
        </p:nvSpPr>
        <p:spPr>
          <a:xfrm>
            <a:off x="430306" y="929823"/>
            <a:ext cx="11761694" cy="4601543"/>
          </a:xfrm>
          <a:prstGeom prst="rect">
            <a:avLst/>
          </a:prstGeom>
          <a:noFill/>
          <a:ln>
            <a:noFill/>
          </a:ln>
        </p:spPr>
        <p:txBody>
          <a:bodyPr spcFirstLastPara="1" wrap="square" lIns="91425" tIns="45700" rIns="91425" bIns="45700" anchor="t" anchorCtr="0">
            <a:noAutofit/>
          </a:bodyPr>
          <a:lstStyle/>
          <a:p>
            <a:pPr marL="285750" indent="-285750">
              <a:buClr>
                <a:srgbClr val="000000"/>
              </a:buClr>
              <a:buSzPts val="2800"/>
              <a:buFont typeface="Arial"/>
              <a:buChar char="•"/>
            </a:pPr>
            <a:r>
              <a:rPr lang="en-US" sz="3200" kern="0" dirty="0">
                <a:solidFill>
                  <a:srgbClr val="000000"/>
                </a:solidFill>
                <a:latin typeface="Times New Roman"/>
                <a:ea typeface="Times New Roman"/>
                <a:cs typeface="Times New Roman"/>
                <a:sym typeface="Times New Roman"/>
              </a:rPr>
              <a:t>Housekeeping Rules</a:t>
            </a:r>
          </a:p>
          <a:p>
            <a:pPr marL="285750" indent="-285750">
              <a:buClr>
                <a:srgbClr val="000000"/>
              </a:buClr>
              <a:buSzPts val="2800"/>
              <a:buFont typeface="Arial"/>
              <a:buChar char="•"/>
            </a:pPr>
            <a:r>
              <a:rPr lang="en-US" sz="3200" kern="0" dirty="0">
                <a:solidFill>
                  <a:srgbClr val="000000"/>
                </a:solidFill>
                <a:latin typeface="Times New Roman"/>
                <a:ea typeface="Times New Roman"/>
                <a:cs typeface="Times New Roman"/>
                <a:sym typeface="Times New Roman"/>
              </a:rPr>
              <a:t>Goals and Objectives of GDOE Crime Stoppers Program</a:t>
            </a:r>
            <a:endParaRPr sz="3200" kern="0" dirty="0">
              <a:solidFill>
                <a:srgbClr val="000000"/>
              </a:solidFill>
              <a:latin typeface="Arial"/>
              <a:cs typeface="Arial"/>
              <a:sym typeface="Arial"/>
            </a:endParaRPr>
          </a:p>
          <a:p>
            <a:pPr marL="285750" indent="-285750">
              <a:buClr>
                <a:srgbClr val="000000"/>
              </a:buClr>
              <a:buSzPts val="2800"/>
              <a:buFont typeface="Arial"/>
              <a:buChar char="•"/>
            </a:pPr>
            <a:r>
              <a:rPr lang="en-US" sz="3200" kern="0" dirty="0">
                <a:solidFill>
                  <a:srgbClr val="000000"/>
                </a:solidFill>
                <a:latin typeface="Times New Roman"/>
                <a:ea typeface="Times New Roman"/>
                <a:cs typeface="Times New Roman"/>
                <a:sym typeface="Times New Roman"/>
              </a:rPr>
              <a:t>School Safety Coordinator (SSC) Duties and Responsibilities</a:t>
            </a:r>
          </a:p>
          <a:p>
            <a:pPr marL="285750" indent="-285750">
              <a:buClr>
                <a:srgbClr val="000000"/>
              </a:buClr>
              <a:buSzPts val="2800"/>
              <a:buFont typeface="Arial"/>
              <a:buChar char="•"/>
            </a:pPr>
            <a:r>
              <a:rPr lang="en-US" sz="3200" kern="0" dirty="0">
                <a:solidFill>
                  <a:srgbClr val="000000"/>
                </a:solidFill>
                <a:latin typeface="Times New Roman"/>
                <a:ea typeface="Times New Roman"/>
                <a:cs typeface="Times New Roman"/>
                <a:sym typeface="Times New Roman"/>
              </a:rPr>
              <a:t>School Crime Stoppers Coordinator (SCSC) Duties and Responsibilities </a:t>
            </a:r>
          </a:p>
          <a:p>
            <a:pPr marL="285750" indent="-285750">
              <a:buClr>
                <a:srgbClr val="000000"/>
              </a:buClr>
              <a:buSzPts val="2800"/>
              <a:buFont typeface="Arial"/>
              <a:buChar char="•"/>
            </a:pPr>
            <a:r>
              <a:rPr lang="en-US" sz="3200" kern="0" dirty="0">
                <a:solidFill>
                  <a:srgbClr val="000000"/>
                </a:solidFill>
                <a:latin typeface="Times New Roman"/>
                <a:ea typeface="Times New Roman"/>
                <a:cs typeface="Times New Roman"/>
                <a:sym typeface="Times New Roman"/>
              </a:rPr>
              <a:t>School Crime Stoppers Program</a:t>
            </a:r>
          </a:p>
          <a:p>
            <a:pPr marL="285750" indent="-285750">
              <a:buClr>
                <a:srgbClr val="000000"/>
              </a:buClr>
              <a:buSzPts val="2800"/>
              <a:buFont typeface="Arial"/>
              <a:buChar char="•"/>
            </a:pPr>
            <a:r>
              <a:rPr lang="en-US" sz="3200" kern="0" dirty="0">
                <a:solidFill>
                  <a:srgbClr val="000000"/>
                </a:solidFill>
                <a:latin typeface="Times New Roman"/>
                <a:cs typeface="Times New Roman"/>
                <a:sym typeface="Times New Roman"/>
              </a:rPr>
              <a:t>GDOE Website: Crime Stoppers In School web page</a:t>
            </a:r>
            <a:endParaRPr sz="3200" kern="0" dirty="0">
              <a:solidFill>
                <a:srgbClr val="000000"/>
              </a:solidFill>
              <a:latin typeface="Arial"/>
              <a:cs typeface="Arial"/>
              <a:sym typeface="Arial"/>
            </a:endParaRPr>
          </a:p>
          <a:p>
            <a:pPr marL="285750" indent="-285750">
              <a:buClr>
                <a:srgbClr val="000000"/>
              </a:buClr>
              <a:buSzPts val="2800"/>
              <a:buFont typeface="Arial"/>
              <a:buChar char="•"/>
            </a:pPr>
            <a:r>
              <a:rPr lang="en-US" sz="3200" kern="0" dirty="0">
                <a:solidFill>
                  <a:srgbClr val="000000"/>
                </a:solidFill>
                <a:latin typeface="Times New Roman"/>
                <a:cs typeface="Times New Roman"/>
                <a:sym typeface="Times New Roman"/>
              </a:rPr>
              <a:t>How to submit Tips</a:t>
            </a:r>
          </a:p>
          <a:p>
            <a:pPr marL="285750" indent="-285750">
              <a:buClr>
                <a:srgbClr val="000000"/>
              </a:buClr>
              <a:buSzPts val="2800"/>
              <a:buFont typeface="Arial"/>
              <a:buChar char="•"/>
            </a:pPr>
            <a:r>
              <a:rPr lang="en-US" sz="3200" kern="0" dirty="0">
                <a:solidFill>
                  <a:srgbClr val="000000"/>
                </a:solidFill>
                <a:latin typeface="Times New Roman"/>
                <a:cs typeface="Times New Roman"/>
                <a:sym typeface="Times New Roman"/>
              </a:rPr>
              <a:t>Tip Payout</a:t>
            </a:r>
          </a:p>
          <a:p>
            <a:pPr marL="285750" indent="-285750">
              <a:buClr>
                <a:srgbClr val="000000"/>
              </a:buClr>
              <a:buSzPts val="2800"/>
              <a:buFont typeface="Arial"/>
              <a:buChar char="•"/>
            </a:pPr>
            <a:r>
              <a:rPr lang="en-US" sz="3200" kern="0" dirty="0">
                <a:solidFill>
                  <a:srgbClr val="000000"/>
                </a:solidFill>
                <a:latin typeface="Times New Roman"/>
                <a:cs typeface="Times New Roman"/>
                <a:sym typeface="Times New Roman"/>
              </a:rPr>
              <a:t>Request for GPD presentations</a:t>
            </a:r>
          </a:p>
          <a:p>
            <a:pPr marL="285750" indent="-285750">
              <a:buClr>
                <a:srgbClr val="000000"/>
              </a:buClr>
              <a:buSzPts val="2800"/>
              <a:buFont typeface="Arial"/>
              <a:buChar char="•"/>
            </a:pPr>
            <a:r>
              <a:rPr lang="en-US" sz="3200" kern="0" dirty="0">
                <a:solidFill>
                  <a:srgbClr val="000000"/>
                </a:solidFill>
                <a:latin typeface="Times New Roman"/>
                <a:cs typeface="Times New Roman"/>
                <a:sym typeface="Times New Roman"/>
              </a:rPr>
              <a:t>Recommended Grades for GPD Presentations</a:t>
            </a:r>
          </a:p>
          <a:p>
            <a:pPr marL="285750" indent="-285750">
              <a:buClr>
                <a:srgbClr val="000000"/>
              </a:buClr>
              <a:buSzPts val="2800"/>
              <a:buFont typeface="Arial"/>
              <a:buChar char="•"/>
            </a:pPr>
            <a:r>
              <a:rPr lang="en-US" sz="3200" kern="0" dirty="0">
                <a:solidFill>
                  <a:srgbClr val="000000"/>
                </a:solidFill>
                <a:latin typeface="Times New Roman"/>
                <a:ea typeface="Times New Roman"/>
                <a:cs typeface="Times New Roman"/>
                <a:sym typeface="Times New Roman"/>
              </a:rPr>
              <a:t>Guam Crime Stoppers Program-Parent </a:t>
            </a:r>
            <a:r>
              <a:rPr lang="en-US" sz="3200" kern="0" dirty="0" err="1">
                <a:solidFill>
                  <a:srgbClr val="000000"/>
                </a:solidFill>
                <a:latin typeface="Times New Roman"/>
                <a:ea typeface="Times New Roman"/>
                <a:cs typeface="Times New Roman"/>
                <a:sym typeface="Times New Roman"/>
              </a:rPr>
              <a:t>Progam</a:t>
            </a:r>
            <a:r>
              <a:rPr lang="en-US" sz="3200" kern="0" dirty="0">
                <a:solidFill>
                  <a:srgbClr val="000000"/>
                </a:solidFill>
                <a:latin typeface="Times New Roman"/>
                <a:ea typeface="Times New Roman"/>
                <a:cs typeface="Times New Roman"/>
                <a:sym typeface="Times New Roman"/>
              </a:rPr>
              <a:t> </a:t>
            </a:r>
          </a:p>
          <a:p>
            <a:pPr marL="285750" indent="-285750">
              <a:buClr>
                <a:srgbClr val="000000"/>
              </a:buClr>
              <a:buSzPts val="2800"/>
              <a:buFont typeface="Arial"/>
              <a:buChar char="•"/>
            </a:pPr>
            <a:endParaRPr sz="2000" kern="0" dirty="0">
              <a:solidFill>
                <a:srgbClr val="000000"/>
              </a:solidFill>
              <a:latin typeface="Arial"/>
              <a:cs typeface="Arial"/>
              <a:sym typeface="Arial"/>
            </a:endParaRPr>
          </a:p>
          <a:p>
            <a:pPr marL="285750" indent="-107950">
              <a:buClr>
                <a:srgbClr val="000000"/>
              </a:buClr>
              <a:buSzPts val="2800"/>
            </a:pPr>
            <a:endParaRPr sz="4000" kern="0" dirty="0">
              <a:solidFill>
                <a:srgbClr val="000000"/>
              </a:solidFill>
              <a:latin typeface="Tahoma"/>
              <a:ea typeface="Tahoma"/>
              <a:cs typeface="Tahoma"/>
              <a:sym typeface="Tahoma"/>
            </a:endParaRPr>
          </a:p>
          <a:p>
            <a:pPr>
              <a:buClr>
                <a:srgbClr val="000000"/>
              </a:buClr>
            </a:pPr>
            <a:endParaRPr sz="4000" kern="0" dirty="0">
              <a:solidFill>
                <a:srgbClr val="000000"/>
              </a:solidFill>
              <a:latin typeface="Tahoma"/>
              <a:ea typeface="Tahoma"/>
              <a:cs typeface="Tahoma"/>
              <a:sym typeface="Tahoma"/>
            </a:endParaRPr>
          </a:p>
        </p:txBody>
      </p:sp>
      <p:pic>
        <p:nvPicPr>
          <p:cNvPr id="2" name="Picture 1">
            <a:extLst>
              <a:ext uri="{FF2B5EF4-FFF2-40B4-BE49-F238E27FC236}">
                <a16:creationId xmlns:a16="http://schemas.microsoft.com/office/drawing/2014/main" id="{C10CD1BD-AABA-410D-A7BD-2FCEE3676D3E}"/>
              </a:ext>
            </a:extLst>
          </p:cNvPr>
          <p:cNvPicPr>
            <a:picLocks noChangeAspect="1"/>
          </p:cNvPicPr>
          <p:nvPr/>
        </p:nvPicPr>
        <p:blipFill>
          <a:blip r:embed="rId3"/>
          <a:stretch>
            <a:fillRect/>
          </a:stretch>
        </p:blipFill>
        <p:spPr>
          <a:xfrm>
            <a:off x="9695737" y="4647303"/>
            <a:ext cx="1863467" cy="17681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1823203" y="2669637"/>
            <a:ext cx="7886700" cy="1325562"/>
          </a:xfrm>
          <a:prstGeom prst="rect">
            <a:avLst/>
          </a:prstGeom>
          <a:noFill/>
          <a:ln>
            <a:noFill/>
          </a:ln>
        </p:spPr>
        <p:txBody>
          <a:bodyPr spcFirstLastPara="1" wrap="square" lIns="91425" tIns="45700" rIns="91425" bIns="45700" anchor="ctr" anchorCtr="0">
            <a:noAutofit/>
          </a:bodyPr>
          <a:lstStyle/>
          <a:p>
            <a:pPr algn="ctr">
              <a:buClr>
                <a:schemeClr val="dk1"/>
              </a:buClr>
              <a:buSzPts val="4500"/>
            </a:pPr>
            <a:r>
              <a:rPr lang="en-US" sz="8000" b="1" dirty="0">
                <a:latin typeface="Times New Roman"/>
                <a:ea typeface="Times New Roman"/>
                <a:cs typeface="Times New Roman"/>
                <a:sym typeface="Times New Roman"/>
              </a:rPr>
              <a:t>QUESTIONS</a:t>
            </a:r>
            <a:endParaRPr lang="en-US" sz="6000" b="1" dirty="0"/>
          </a:p>
        </p:txBody>
      </p:sp>
      <p:pic>
        <p:nvPicPr>
          <p:cNvPr id="192" name="Google Shape;192;p30"/>
          <p:cNvPicPr preferRelativeResize="0"/>
          <p:nvPr/>
        </p:nvPicPr>
        <p:blipFill rotWithShape="1">
          <a:blip r:embed="rId3">
            <a:alphaModFix/>
          </a:blip>
          <a:srcRect/>
          <a:stretch/>
        </p:blipFill>
        <p:spPr>
          <a:xfrm>
            <a:off x="9709903" y="547402"/>
            <a:ext cx="1531392" cy="9789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idx="4294967295"/>
          </p:nvPr>
        </p:nvSpPr>
        <p:spPr>
          <a:xfrm>
            <a:off x="2134303" y="704758"/>
            <a:ext cx="7252833" cy="1122202"/>
          </a:xfrm>
        </p:spPr>
        <p:txBody>
          <a:bodyPr>
            <a:normAutofit/>
          </a:bodyPr>
          <a:lstStyle/>
          <a:p>
            <a:pPr algn="ctr"/>
            <a:r>
              <a:rPr lang="en-US" dirty="0">
                <a:latin typeface="Arial" panose="020B0604020202020204" pitchFamily="34" charset="0"/>
                <a:cs typeface="Arial" panose="020B0604020202020204" pitchFamily="34" charset="0"/>
              </a:rPr>
              <a:t>Guam Crime stoppers</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4294967295"/>
          </p:nvPr>
        </p:nvSpPr>
        <p:spPr>
          <a:xfrm>
            <a:off x="883919" y="2395919"/>
            <a:ext cx="9753600" cy="2786809"/>
          </a:xfrm>
        </p:spPr>
        <p:txBody>
          <a:bodyPr>
            <a:noAutofit/>
          </a:bodyPr>
          <a:lstStyle/>
          <a:p>
            <a:pPr algn="ctr"/>
            <a:r>
              <a:rPr lang="en-US" sz="3200" dirty="0">
                <a:latin typeface="Arial" panose="020B0604020202020204" pitchFamily="34" charset="0"/>
                <a:cs typeface="Arial" panose="020B0604020202020204" pitchFamily="34" charset="0"/>
              </a:rPr>
              <a:t>James T. McDonald</a:t>
            </a:r>
          </a:p>
          <a:p>
            <a:pPr algn="ctr"/>
            <a:r>
              <a:rPr lang="en-US" sz="3200" dirty="0">
                <a:latin typeface="Arial" panose="020B0604020202020204" pitchFamily="34" charset="0"/>
                <a:cs typeface="Arial" panose="020B0604020202020204" pitchFamily="34" charset="0"/>
              </a:rPr>
              <a:t>Board Chairman, Guam Crime Stoppers</a:t>
            </a:r>
          </a:p>
          <a:p>
            <a:pPr algn="ctr"/>
            <a:r>
              <a:rPr lang="en-US" sz="3200" dirty="0">
                <a:latin typeface="Arial" panose="020B0604020202020204" pitchFamily="34" charset="0"/>
                <a:cs typeface="Arial" panose="020B0604020202020204" pitchFamily="34" charset="0"/>
              </a:rPr>
              <a:t>Board of Director of USA Crime Stoppers:</a:t>
            </a:r>
          </a:p>
          <a:p>
            <a:pPr algn="ctr"/>
            <a:r>
              <a:rPr lang="en-US" sz="3200" dirty="0">
                <a:latin typeface="Arial" panose="020B0604020202020204" pitchFamily="34" charset="0"/>
                <a:cs typeface="Arial" panose="020B0604020202020204" pitchFamily="34" charset="0"/>
              </a:rPr>
              <a:t>Director, Region 12 U.S.A Crime Stoppers Program:</a:t>
            </a:r>
          </a:p>
          <a:p>
            <a:pPr algn="ctr"/>
            <a:r>
              <a:rPr lang="en-US" sz="3200" dirty="0">
                <a:latin typeface="Arial" panose="020B0604020202020204" pitchFamily="34" charset="0"/>
                <a:cs typeface="Arial" panose="020B0604020202020204" pitchFamily="34" charset="0"/>
              </a:rPr>
              <a:t>Representing the States of Wyoming, Montana, and North/South Dakota </a:t>
            </a:r>
          </a:p>
        </p:txBody>
      </p:sp>
    </p:spTree>
    <p:extLst>
      <p:ext uri="{BB962C8B-B14F-4D97-AF65-F5344CB8AC3E}">
        <p14:creationId xmlns:p14="http://schemas.microsoft.com/office/powerpoint/2010/main" val="2586058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380787" y="902316"/>
            <a:ext cx="2888505" cy="801223"/>
          </a:xfrm>
        </p:spPr>
        <p:txBody>
          <a:bodyPr>
            <a:noAutofit/>
          </a:bodyPr>
          <a:lstStyle/>
          <a:p>
            <a:r>
              <a:rPr lang="en-US" sz="4000" b="1" dirty="0">
                <a:solidFill>
                  <a:schemeClr val="tx1"/>
                </a:solidFill>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3515856" y="1327692"/>
            <a:ext cx="7582829" cy="4866362"/>
          </a:xfrm>
        </p:spPr>
        <p:txBody>
          <a:bodyPr>
            <a:noAutofit/>
          </a:bodyPr>
          <a:lstStyle/>
          <a:p>
            <a:pPr marL="285750" indent="-285750">
              <a:buFont typeface="Wingdings" panose="05000000000000000000" pitchFamily="2" charset="2"/>
              <a:buChar char="§"/>
            </a:pPr>
            <a:r>
              <a:rPr lang="en-US" sz="4000" dirty="0">
                <a:solidFill>
                  <a:schemeClr val="tx1"/>
                </a:solidFill>
                <a:latin typeface="Arial" panose="020B0604020202020204" pitchFamily="34" charset="0"/>
                <a:cs typeface="Arial" panose="020B0604020202020204" pitchFamily="34" charset="0"/>
              </a:rPr>
              <a:t>Introduction </a:t>
            </a:r>
          </a:p>
          <a:p>
            <a:pPr marL="285750" indent="-285750">
              <a:buFont typeface="Wingdings" panose="05000000000000000000" pitchFamily="2" charset="2"/>
              <a:buChar char="§"/>
            </a:pPr>
            <a:r>
              <a:rPr lang="en-US" sz="4000" dirty="0">
                <a:solidFill>
                  <a:schemeClr val="tx1"/>
                </a:solidFill>
                <a:latin typeface="Arial" panose="020B0604020202020204" pitchFamily="34" charset="0"/>
                <a:cs typeface="Arial" panose="020B0604020202020204" pitchFamily="34" charset="0"/>
              </a:rPr>
              <a:t> What, Who, Why, How</a:t>
            </a:r>
          </a:p>
          <a:p>
            <a:pPr marL="285750" indent="-285750">
              <a:buFont typeface="Wingdings" panose="05000000000000000000" pitchFamily="2" charset="2"/>
              <a:buChar char="§"/>
            </a:pPr>
            <a:r>
              <a:rPr lang="en-US" sz="4000" dirty="0">
                <a:solidFill>
                  <a:schemeClr val="tx1"/>
                </a:solidFill>
                <a:latin typeface="Arial" panose="020B0604020202020204" pitchFamily="34" charset="0"/>
                <a:cs typeface="Arial" panose="020B0604020202020204" pitchFamily="34" charset="0"/>
              </a:rPr>
              <a:t>Public – Police – Public Sector</a:t>
            </a:r>
          </a:p>
          <a:p>
            <a:pPr marL="285750" indent="-285750">
              <a:buFont typeface="Wingdings" panose="05000000000000000000" pitchFamily="2" charset="2"/>
              <a:buChar char="§"/>
            </a:pPr>
            <a:r>
              <a:rPr lang="en-US" sz="4000" dirty="0">
                <a:solidFill>
                  <a:schemeClr val="tx1"/>
                </a:solidFill>
                <a:latin typeface="Arial" panose="020B0604020202020204" pitchFamily="34" charset="0"/>
                <a:cs typeface="Arial" panose="020B0604020202020204" pitchFamily="34" charset="0"/>
              </a:rPr>
              <a:t>Communicating CS -Top 5 Reasons</a:t>
            </a:r>
          </a:p>
          <a:p>
            <a:pPr marL="285750" indent="-285750">
              <a:buFont typeface="Wingdings" panose="05000000000000000000" pitchFamily="2" charset="2"/>
              <a:buChar char="§"/>
            </a:pPr>
            <a:endParaRPr lang="en-US" sz="4000" dirty="0">
              <a:solidFill>
                <a:schemeClr val="tx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C991F00-87A7-45A6-8029-B097FA72498D}"/>
              </a:ext>
            </a:extLst>
          </p:cNvPr>
          <p:cNvSpPr>
            <a:spLocks noGrp="1"/>
          </p:cNvSpPr>
          <p:nvPr>
            <p:ph type="sldNum" sz="quarter" idx="12"/>
          </p:nvPr>
        </p:nvSpPr>
        <p:spPr>
          <a:xfrm>
            <a:off x="5536305" y="6356350"/>
            <a:ext cx="987552" cy="365125"/>
          </a:xfrm>
        </p:spPr>
        <p:txBody>
          <a:bodyPr/>
          <a:lstStyle/>
          <a:p>
            <a:fld id="{A49DFD55-3C28-40EF-9E31-A92D2E4017FF}" type="slidenum">
              <a:rPr lang="en-US" smtClean="0"/>
              <a:pPr/>
              <a:t>22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A16CF-81A3-49FC-8997-EB7CBB0D30D0}"/>
              </a:ext>
            </a:extLst>
          </p:cNvPr>
          <p:cNvPicPr>
            <a:picLocks noChangeAspect="1"/>
          </p:cNvPicPr>
          <p:nvPr/>
        </p:nvPicPr>
        <p:blipFill>
          <a:blip r:embed="rId2"/>
          <a:stretch>
            <a:fillRect/>
          </a:stretch>
        </p:blipFill>
        <p:spPr>
          <a:xfrm>
            <a:off x="9596653" y="1624404"/>
            <a:ext cx="2620692" cy="4502075"/>
          </a:xfrm>
          <a:prstGeom prst="rect">
            <a:avLst/>
          </a:prstGeom>
        </p:spPr>
      </p:pic>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235772" y="-294369"/>
            <a:ext cx="8607014" cy="1204912"/>
          </a:xfrm>
        </p:spPr>
        <p:txBody>
          <a:bodyPr>
            <a:normAutofit/>
          </a:bodyPr>
          <a:lstStyle/>
          <a:p>
            <a:pPr algn="ctr"/>
            <a:r>
              <a:rPr lang="en-US" sz="4000" b="1" dirty="0">
                <a:latin typeface="Arial" panose="020B0604020202020204" pitchFamily="34" charset="0"/>
                <a:cs typeface="Arial" panose="020B0604020202020204" pitchFamily="34" charset="0"/>
              </a:rPr>
              <a:t>Introduction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235772" y="971225"/>
            <a:ext cx="8027796" cy="5475968"/>
          </a:xfrm>
        </p:spPr>
        <p:txBody>
          <a:bodyPr>
            <a:noAutofit/>
          </a:bodyPr>
          <a:lstStyle/>
          <a:p>
            <a:pPr algn="just"/>
            <a:r>
              <a:rPr lang="en-US" sz="2400" dirty="0">
                <a:solidFill>
                  <a:srgbClr val="333333"/>
                </a:solidFill>
                <a:latin typeface="Arial" panose="020B0604020202020204" pitchFamily="34" charset="0"/>
              </a:rPr>
              <a:t>Crime Stoppers was the brainchild of a young Albuquerque, New Mexico detective, Greg </a:t>
            </a:r>
            <a:r>
              <a:rPr lang="en-US" sz="2400" dirty="0" err="1">
                <a:solidFill>
                  <a:srgbClr val="333333"/>
                </a:solidFill>
                <a:latin typeface="Arial" panose="020B0604020202020204" pitchFamily="34" charset="0"/>
              </a:rPr>
              <a:t>MacAleese</a:t>
            </a:r>
            <a:r>
              <a:rPr lang="en-US" sz="2400" dirty="0">
                <a:solidFill>
                  <a:srgbClr val="333333"/>
                </a:solidFill>
                <a:latin typeface="Arial" panose="020B0604020202020204" pitchFamily="34" charset="0"/>
              </a:rPr>
              <a:t>, who was concerned by the number of unsolved cases. He and other detectives were particularly frustrated that all possible leads to a case they were working on had been exhausted regarding the murder of a young college student. He felt information that would solve the crime was available from someone other than the criminal.  That theory was a major factor that brought about </a:t>
            </a:r>
            <a:r>
              <a:rPr lang="en-US" sz="2400" b="1" dirty="0">
                <a:solidFill>
                  <a:srgbClr val="333333"/>
                </a:solidFill>
                <a:latin typeface="Arial" panose="020B0604020202020204" pitchFamily="34" charset="0"/>
              </a:rPr>
              <a:t>anonymous tips </a:t>
            </a:r>
            <a:r>
              <a:rPr lang="en-US" sz="2400" dirty="0">
                <a:solidFill>
                  <a:srgbClr val="333333"/>
                </a:solidFill>
                <a:latin typeface="Arial" panose="020B0604020202020204" pitchFamily="34" charset="0"/>
              </a:rPr>
              <a:t>for individuals to come forward with information in solving crimes. Members of the local community media and law enforcement came together in partnership to begin the effort to provide crime solving assistance to law enforcement and the first Crime Stoppers program was born on September 8, 1976. </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23</a:t>
            </a:fld>
            <a:endParaRPr lang="en-US" dirty="0"/>
          </a:p>
        </p:txBody>
      </p:sp>
      <p:pic>
        <p:nvPicPr>
          <p:cNvPr id="10" name="37DB7124-B801-4CE9-868D-0E91962E5465" descr="Screenshot 2022-06-27 at 14.14.34.png">
            <a:extLst>
              <a:ext uri="{FF2B5EF4-FFF2-40B4-BE49-F238E27FC236}">
                <a16:creationId xmlns:a16="http://schemas.microsoft.com/office/drawing/2014/main" id="{05C97B20-5BD0-4FAB-874B-87B8411207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86" t="3775" r="6871" b="14140"/>
          <a:stretch/>
        </p:blipFill>
        <p:spPr bwMode="auto">
          <a:xfrm>
            <a:off x="8263568" y="4810929"/>
            <a:ext cx="1718632" cy="16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876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A16CF-81A3-49FC-8997-EB7CBB0D30D0}"/>
              </a:ext>
            </a:extLst>
          </p:cNvPr>
          <p:cNvPicPr>
            <a:picLocks noChangeAspect="1"/>
          </p:cNvPicPr>
          <p:nvPr/>
        </p:nvPicPr>
        <p:blipFill>
          <a:blip r:embed="rId2"/>
          <a:stretch>
            <a:fillRect/>
          </a:stretch>
        </p:blipFill>
        <p:spPr>
          <a:xfrm>
            <a:off x="9738599" y="1795507"/>
            <a:ext cx="2620692" cy="4502075"/>
          </a:xfrm>
          <a:prstGeom prst="rect">
            <a:avLst/>
          </a:prstGeom>
        </p:spPr>
      </p:pic>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235772" y="-253729"/>
            <a:ext cx="8607014" cy="1204912"/>
          </a:xfrm>
        </p:spPr>
        <p:txBody>
          <a:bodyPr>
            <a:normAutofit/>
          </a:bodyPr>
          <a:lstStyle/>
          <a:p>
            <a:pPr algn="ctr"/>
            <a:r>
              <a:rPr lang="en-US" sz="4000" b="1" dirty="0">
                <a:latin typeface="Arial" panose="020B0604020202020204" pitchFamily="34" charset="0"/>
                <a:cs typeface="Arial" panose="020B0604020202020204" pitchFamily="34" charset="0"/>
              </a:rPr>
              <a:t>Introduction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235772" y="951183"/>
            <a:ext cx="8146228" cy="5299633"/>
          </a:xfrm>
        </p:spPr>
        <p:txBody>
          <a:bodyPr>
            <a:noAutofit/>
          </a:bodyPr>
          <a:lstStyle/>
          <a:p>
            <a:pPr algn="just"/>
            <a:r>
              <a:rPr lang="en-US" sz="2200" dirty="0">
                <a:solidFill>
                  <a:srgbClr val="333333"/>
                </a:solidFill>
                <a:latin typeface="Arial" panose="020B0604020202020204" pitchFamily="34" charset="0"/>
              </a:rPr>
              <a:t>A cash reward was offered to individuals that provided </a:t>
            </a:r>
            <a:r>
              <a:rPr lang="en-US" sz="2200" b="1" u="sng" dirty="0">
                <a:solidFill>
                  <a:srgbClr val="333333"/>
                </a:solidFill>
                <a:latin typeface="Arial" panose="020B0604020202020204" pitchFamily="34" charset="0"/>
              </a:rPr>
              <a:t>“anonymous”</a:t>
            </a:r>
            <a:r>
              <a:rPr lang="en-US" sz="2200" b="1" dirty="0">
                <a:solidFill>
                  <a:srgbClr val="333333"/>
                </a:solidFill>
                <a:latin typeface="Arial" panose="020B0604020202020204" pitchFamily="34" charset="0"/>
              </a:rPr>
              <a:t> </a:t>
            </a:r>
            <a:r>
              <a:rPr lang="en-US" sz="2200" dirty="0">
                <a:solidFill>
                  <a:srgbClr val="333333"/>
                </a:solidFill>
                <a:latin typeface="Arial" panose="020B0604020202020204" pitchFamily="34" charset="0"/>
              </a:rPr>
              <a:t>tips to Crime Stoppers with information which would lead to the arrest of the persons responsible for the crime. The local media publicized the first crime of the week and a phone number to call with the information. A tip received by the program resulted in the arrest of 3 men within 72 hours who had been involved in the homicide of the young college student that occurred 4 months earlier. Today, community and Crime Stoppers programs around the World and are represented by the national regions of the United States, Canada, the Caribbean, Latin America, Europe, Australia, and the South Western Pacific. The Crime Stoppers Program has enjoyed great success with the information received which has led to the arrest and the indictment of those responsible for committing felony offenses boosting an average conviction rate of approximately 95% on cases solved by a </a:t>
            </a:r>
            <a:r>
              <a:rPr lang="en-US" sz="2200" b="1" dirty="0">
                <a:solidFill>
                  <a:srgbClr val="333333"/>
                </a:solidFill>
                <a:latin typeface="Arial" panose="020B0604020202020204" pitchFamily="34" charset="0"/>
              </a:rPr>
              <a:t>tip</a:t>
            </a:r>
            <a:r>
              <a:rPr lang="en-US" sz="2200" dirty="0">
                <a:solidFill>
                  <a:srgbClr val="333333"/>
                </a:solidFill>
                <a:latin typeface="Arial" panose="020B0604020202020204" pitchFamily="34" charset="0"/>
              </a:rPr>
              <a:t> to the program. </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24</a:t>
            </a:fld>
            <a:endParaRPr lang="en-US" dirty="0"/>
          </a:p>
        </p:txBody>
      </p:sp>
      <p:pic>
        <p:nvPicPr>
          <p:cNvPr id="10" name="37DB7124-B801-4CE9-868D-0E91962E5465" descr="Screenshot 2022-06-27 at 14.14.34.png">
            <a:extLst>
              <a:ext uri="{FF2B5EF4-FFF2-40B4-BE49-F238E27FC236}">
                <a16:creationId xmlns:a16="http://schemas.microsoft.com/office/drawing/2014/main" id="{05C97B20-5BD0-4FAB-874B-87B8411207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86" t="3775" r="6871" b="14140"/>
          <a:stretch/>
        </p:blipFill>
        <p:spPr bwMode="auto">
          <a:xfrm>
            <a:off x="8482630" y="907248"/>
            <a:ext cx="1718632" cy="16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686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A16CF-81A3-49FC-8997-EB7CBB0D30D0}"/>
              </a:ext>
            </a:extLst>
          </p:cNvPr>
          <p:cNvPicPr>
            <a:picLocks noChangeAspect="1"/>
          </p:cNvPicPr>
          <p:nvPr/>
        </p:nvPicPr>
        <p:blipFill>
          <a:blip r:embed="rId2"/>
          <a:stretch>
            <a:fillRect/>
          </a:stretch>
        </p:blipFill>
        <p:spPr>
          <a:xfrm>
            <a:off x="9464279" y="2355924"/>
            <a:ext cx="2620692" cy="4502075"/>
          </a:xfrm>
          <a:prstGeom prst="rect">
            <a:avLst/>
          </a:prstGeom>
        </p:spPr>
      </p:pic>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235772" y="234408"/>
            <a:ext cx="8607014" cy="1204912"/>
          </a:xfrm>
        </p:spPr>
        <p:txBody>
          <a:bodyPr>
            <a:normAutofit/>
          </a:bodyPr>
          <a:lstStyle/>
          <a:p>
            <a:pPr algn="ctr"/>
            <a:r>
              <a:rPr lang="en-US" sz="4000" b="1" dirty="0">
                <a:latin typeface="Arial" panose="020B0604020202020204" pitchFamily="34" charset="0"/>
                <a:cs typeface="Arial" panose="020B0604020202020204" pitchFamily="34" charset="0"/>
              </a:rPr>
              <a:t>What is Crime stoppers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235772" y="1544205"/>
            <a:ext cx="8132781" cy="3062756"/>
          </a:xfrm>
        </p:spPr>
        <p:txBody>
          <a:bodyPr>
            <a:noAutofit/>
          </a:bodyPr>
          <a:lstStyle/>
          <a:p>
            <a:pPr marL="342900" indent="-342900">
              <a:buFont typeface="Arial" panose="020B0604020202020204" pitchFamily="34" charset="0"/>
              <a:buChar char="•"/>
            </a:pPr>
            <a:r>
              <a:rPr lang="en-US" sz="2800" b="0" i="0" dirty="0">
                <a:solidFill>
                  <a:srgbClr val="333333"/>
                </a:solidFill>
                <a:effectLst/>
                <a:latin typeface="Arial" panose="020B0604020202020204" pitchFamily="34" charset="0"/>
              </a:rPr>
              <a:t>Guam Crime Stoppers is a not-for-profit organization established August 1985.</a:t>
            </a:r>
          </a:p>
          <a:p>
            <a:pPr marL="342900" indent="-342900">
              <a:buFont typeface="Arial" panose="020B0604020202020204" pitchFamily="34" charset="0"/>
              <a:buChar char="•"/>
            </a:pPr>
            <a:r>
              <a:rPr lang="en-US" sz="2800" dirty="0">
                <a:solidFill>
                  <a:srgbClr val="333333"/>
                </a:solidFill>
                <a:latin typeface="Arial" panose="020B0604020202020204" pitchFamily="34" charset="0"/>
              </a:rPr>
              <a:t>Crime Stoppers program is funded by private donations and fund raising. </a:t>
            </a:r>
          </a:p>
          <a:p>
            <a:pPr marL="342900" indent="-342900">
              <a:buFont typeface="Arial" panose="020B0604020202020204" pitchFamily="34" charset="0"/>
              <a:buChar char="•"/>
            </a:pPr>
            <a:r>
              <a:rPr lang="en-US" sz="2800" dirty="0">
                <a:solidFill>
                  <a:srgbClr val="333333"/>
                </a:solidFill>
                <a:latin typeface="Arial" panose="020B0604020202020204" pitchFamily="34" charset="0"/>
              </a:rPr>
              <a:t>NO TAX DOLLARS are involved</a:t>
            </a:r>
          </a:p>
          <a:p>
            <a:pPr marL="342900" indent="-342900">
              <a:buFont typeface="Arial" panose="020B0604020202020204" pitchFamily="34" charset="0"/>
              <a:buChar char="•"/>
            </a:pPr>
            <a:r>
              <a:rPr lang="en-US" sz="2800" dirty="0">
                <a:solidFill>
                  <a:srgbClr val="333333"/>
                </a:solidFill>
                <a:latin typeface="Arial" panose="020B0604020202020204" pitchFamily="34" charset="0"/>
              </a:rPr>
              <a:t>Rewards are distributed in a private manner to the callers</a:t>
            </a:r>
          </a:p>
          <a:p>
            <a:pPr marL="342900" indent="-342900">
              <a:buFont typeface="Arial" panose="020B0604020202020204" pitchFamily="34" charset="0"/>
              <a:buChar char="•"/>
            </a:pPr>
            <a:r>
              <a:rPr lang="en-US" sz="2800" b="1" u="sng" dirty="0">
                <a:solidFill>
                  <a:srgbClr val="333333"/>
                </a:solidFill>
                <a:latin typeface="Arial" panose="020B0604020202020204" pitchFamily="34" charset="0"/>
              </a:rPr>
              <a:t>“Anonymous”</a:t>
            </a:r>
            <a:r>
              <a:rPr lang="en-US" sz="2800" b="1" dirty="0">
                <a:solidFill>
                  <a:srgbClr val="333333"/>
                </a:solidFill>
                <a:latin typeface="Arial" panose="020B0604020202020204" pitchFamily="34" charset="0"/>
              </a:rPr>
              <a:t> </a:t>
            </a:r>
            <a:r>
              <a:rPr lang="en-US" sz="2800" dirty="0">
                <a:solidFill>
                  <a:srgbClr val="333333"/>
                </a:solidFill>
                <a:latin typeface="Arial" panose="020B0604020202020204" pitchFamily="34" charset="0"/>
              </a:rPr>
              <a:t>callers are eligible for rewards up to $1,000</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25</a:t>
            </a:fld>
            <a:endParaRPr lang="en-US" dirty="0"/>
          </a:p>
        </p:txBody>
      </p:sp>
      <p:pic>
        <p:nvPicPr>
          <p:cNvPr id="10" name="37DB7124-B801-4CE9-868D-0E91962E5465" descr="Screenshot 2022-06-27 at 14.14.34.png">
            <a:extLst>
              <a:ext uri="{FF2B5EF4-FFF2-40B4-BE49-F238E27FC236}">
                <a16:creationId xmlns:a16="http://schemas.microsoft.com/office/drawing/2014/main" id="{05C97B20-5BD0-4FAB-874B-87B8411207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86" t="3775" r="6871" b="14140"/>
          <a:stretch/>
        </p:blipFill>
        <p:spPr bwMode="auto">
          <a:xfrm>
            <a:off x="8507686" y="5439745"/>
            <a:ext cx="1327815" cy="128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478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A16CF-81A3-49FC-8997-EB7CBB0D30D0}"/>
              </a:ext>
            </a:extLst>
          </p:cNvPr>
          <p:cNvPicPr>
            <a:picLocks noChangeAspect="1"/>
          </p:cNvPicPr>
          <p:nvPr/>
        </p:nvPicPr>
        <p:blipFill>
          <a:blip r:embed="rId2"/>
          <a:stretch>
            <a:fillRect/>
          </a:stretch>
        </p:blipFill>
        <p:spPr>
          <a:xfrm>
            <a:off x="9464279" y="2355924"/>
            <a:ext cx="2620692" cy="4502075"/>
          </a:xfrm>
          <a:prstGeom prst="rect">
            <a:avLst/>
          </a:prstGeom>
        </p:spPr>
      </p:pic>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225012" y="394729"/>
            <a:ext cx="9370807" cy="1204912"/>
          </a:xfrm>
        </p:spPr>
        <p:txBody>
          <a:bodyPr>
            <a:normAutofit/>
          </a:bodyPr>
          <a:lstStyle/>
          <a:p>
            <a:pPr algn="ctr"/>
            <a:r>
              <a:rPr lang="en-US" sz="4000" b="1" dirty="0">
                <a:latin typeface="Arial" panose="020B0604020202020204" pitchFamily="34" charset="0"/>
                <a:cs typeface="Arial" panose="020B0604020202020204" pitchFamily="34" charset="0"/>
              </a:rPr>
              <a:t>who are members of Crime stoppers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07029" y="1795507"/>
            <a:ext cx="8132781" cy="3595597"/>
          </a:xfrm>
        </p:spPr>
        <p:txBody>
          <a:bodyPr>
            <a:noAutofit/>
          </a:bodyPr>
          <a:lstStyle/>
          <a:p>
            <a:pPr marL="342900" indent="-342900">
              <a:buFont typeface="Arial" panose="020B0604020202020204" pitchFamily="34" charset="0"/>
              <a:buChar char="•"/>
            </a:pPr>
            <a:r>
              <a:rPr lang="en-US" sz="2800" b="0" i="0" dirty="0">
                <a:solidFill>
                  <a:srgbClr val="333333"/>
                </a:solidFill>
                <a:effectLst/>
                <a:latin typeface="Arial" panose="020B0604020202020204" pitchFamily="34" charset="0"/>
              </a:rPr>
              <a:t>Board of directors are </a:t>
            </a:r>
            <a:r>
              <a:rPr lang="en-US" sz="2800" b="1" i="0" dirty="0">
                <a:solidFill>
                  <a:srgbClr val="333333"/>
                </a:solidFill>
                <a:effectLst/>
                <a:latin typeface="Arial" panose="020B0604020202020204" pitchFamily="34" charset="0"/>
              </a:rPr>
              <a:t>VOLUNTEERS</a:t>
            </a:r>
            <a:r>
              <a:rPr lang="en-US" sz="2800" b="0" i="0" dirty="0">
                <a:solidFill>
                  <a:srgbClr val="333333"/>
                </a:solidFill>
                <a:effectLst/>
                <a:latin typeface="Arial" panose="020B0604020202020204" pitchFamily="34" charset="0"/>
              </a:rPr>
              <a:t> from the Civilian community </a:t>
            </a:r>
          </a:p>
          <a:p>
            <a:pPr marL="342900" indent="-342900">
              <a:buFont typeface="Arial" panose="020B0604020202020204" pitchFamily="34" charset="0"/>
              <a:buChar char="•"/>
            </a:pPr>
            <a:r>
              <a:rPr lang="en-US" sz="2800" b="0" i="0" dirty="0">
                <a:solidFill>
                  <a:srgbClr val="333333"/>
                </a:solidFill>
                <a:effectLst/>
                <a:latin typeface="Arial" panose="020B0604020202020204" pitchFamily="34" charset="0"/>
              </a:rPr>
              <a:t>Provide direction, financial, and promotiona</a:t>
            </a:r>
            <a:r>
              <a:rPr lang="en-US" sz="2800" dirty="0">
                <a:solidFill>
                  <a:srgbClr val="333333"/>
                </a:solidFill>
                <a:latin typeface="Arial" panose="020B0604020202020204" pitchFamily="34" charset="0"/>
              </a:rPr>
              <a:t>l</a:t>
            </a:r>
            <a:r>
              <a:rPr lang="en-US" sz="2800" b="0" i="0" dirty="0">
                <a:solidFill>
                  <a:srgbClr val="333333"/>
                </a:solidFill>
                <a:effectLst/>
                <a:latin typeface="Arial" panose="020B0604020202020204" pitchFamily="34" charset="0"/>
              </a:rPr>
              <a:t> activities of the program</a:t>
            </a:r>
          </a:p>
          <a:p>
            <a:pPr marL="342900" indent="-342900">
              <a:buFont typeface="Arial" panose="020B0604020202020204" pitchFamily="34" charset="0"/>
              <a:buChar char="•"/>
            </a:pPr>
            <a:r>
              <a:rPr lang="en-US" sz="2800" dirty="0">
                <a:solidFill>
                  <a:srgbClr val="333333"/>
                </a:solidFill>
                <a:latin typeface="Arial" panose="020B0604020202020204" pitchFamily="34" charset="0"/>
              </a:rPr>
              <a:t>B</a:t>
            </a:r>
            <a:r>
              <a:rPr lang="en-US" sz="2800" b="0" i="0" dirty="0">
                <a:solidFill>
                  <a:srgbClr val="333333"/>
                </a:solidFill>
                <a:effectLst/>
                <a:latin typeface="Arial" panose="020B0604020202020204" pitchFamily="34" charset="0"/>
              </a:rPr>
              <a:t>oard of directors enhance the community involvement vital to the program’s success</a:t>
            </a:r>
          </a:p>
          <a:p>
            <a:pPr marL="342900" indent="-342900">
              <a:buFont typeface="Arial" panose="020B0604020202020204" pitchFamily="34" charset="0"/>
              <a:buChar char="•"/>
            </a:pPr>
            <a:r>
              <a:rPr lang="en-US" sz="2800" dirty="0">
                <a:solidFill>
                  <a:srgbClr val="333333"/>
                </a:solidFill>
                <a:latin typeface="Arial" panose="020B0604020202020204" pitchFamily="34" charset="0"/>
              </a:rPr>
              <a:t>B</a:t>
            </a:r>
            <a:r>
              <a:rPr lang="en-US" sz="2800" b="0" i="0" dirty="0">
                <a:solidFill>
                  <a:srgbClr val="333333"/>
                </a:solidFill>
                <a:effectLst/>
                <a:latin typeface="Arial" panose="020B0604020202020204" pitchFamily="34" charset="0"/>
              </a:rPr>
              <a:t>oard of directors practice protocols of </a:t>
            </a:r>
            <a:r>
              <a:rPr lang="en-US" sz="2800" b="1" i="0" dirty="0">
                <a:solidFill>
                  <a:srgbClr val="333333"/>
                </a:solidFill>
                <a:effectLst/>
                <a:latin typeface="Arial" panose="020B0604020202020204" pitchFamily="34" charset="0"/>
              </a:rPr>
              <a:t>anonymity</a:t>
            </a:r>
            <a:r>
              <a:rPr lang="en-US" sz="2800" b="0" i="0" dirty="0">
                <a:solidFill>
                  <a:srgbClr val="333333"/>
                </a:solidFill>
                <a:effectLst/>
                <a:latin typeface="Arial" panose="020B0604020202020204" pitchFamily="34" charset="0"/>
              </a:rPr>
              <a:t> </a:t>
            </a:r>
          </a:p>
          <a:p>
            <a:pPr marL="342900" indent="-342900">
              <a:buFont typeface="Arial" panose="020B0604020202020204" pitchFamily="34" charset="0"/>
              <a:buChar char="•"/>
            </a:pPr>
            <a:r>
              <a:rPr lang="en-US" sz="2800" b="0" i="0" dirty="0">
                <a:solidFill>
                  <a:srgbClr val="333333"/>
                </a:solidFill>
                <a:effectLst/>
                <a:latin typeface="Arial" panose="020B0604020202020204" pitchFamily="34" charset="0"/>
              </a:rPr>
              <a:t>Funding for the program are made possible through </a:t>
            </a:r>
            <a:r>
              <a:rPr lang="en-US" sz="2800" dirty="0">
                <a:solidFill>
                  <a:srgbClr val="333333"/>
                </a:solidFill>
                <a:latin typeface="Arial" panose="020B0604020202020204" pitchFamily="34" charset="0"/>
              </a:rPr>
              <a:t>fundraising e</a:t>
            </a:r>
            <a:r>
              <a:rPr lang="en-US" sz="2800" b="0" i="0" dirty="0">
                <a:solidFill>
                  <a:srgbClr val="333333"/>
                </a:solidFill>
                <a:effectLst/>
                <a:latin typeface="Arial" panose="020B0604020202020204" pitchFamily="34" charset="0"/>
              </a:rPr>
              <a:t>vents, grants, corporate support and other donations.</a:t>
            </a:r>
            <a:endParaRPr lang="en-US" sz="2800" dirty="0">
              <a:solidFill>
                <a:srgbClr val="333333"/>
              </a:solidFill>
              <a:latin typeface="Arial" panose="020B0604020202020204" pitchFamily="34" charset="0"/>
            </a:endParaRP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26</a:t>
            </a:fld>
            <a:endParaRPr lang="en-US" dirty="0"/>
          </a:p>
        </p:txBody>
      </p:sp>
      <p:pic>
        <p:nvPicPr>
          <p:cNvPr id="10" name="37DB7124-B801-4CE9-868D-0E91962E5465" descr="Screenshot 2022-06-27 at 14.14.34.png">
            <a:extLst>
              <a:ext uri="{FF2B5EF4-FFF2-40B4-BE49-F238E27FC236}">
                <a16:creationId xmlns:a16="http://schemas.microsoft.com/office/drawing/2014/main" id="{5F0F6F50-0305-4F9E-8B7C-652FFECAB7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86" t="3775" r="6871" b="14140"/>
          <a:stretch/>
        </p:blipFill>
        <p:spPr bwMode="auto">
          <a:xfrm>
            <a:off x="8036121" y="5062493"/>
            <a:ext cx="1718632" cy="16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547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A16CF-81A3-49FC-8997-EB7CBB0D30D0}"/>
              </a:ext>
            </a:extLst>
          </p:cNvPr>
          <p:cNvPicPr>
            <a:picLocks noChangeAspect="1"/>
          </p:cNvPicPr>
          <p:nvPr/>
        </p:nvPicPr>
        <p:blipFill>
          <a:blip r:embed="rId2"/>
          <a:stretch>
            <a:fillRect/>
          </a:stretch>
        </p:blipFill>
        <p:spPr>
          <a:xfrm>
            <a:off x="9464279" y="2355924"/>
            <a:ext cx="2620692" cy="4502075"/>
          </a:xfrm>
          <a:prstGeom prst="rect">
            <a:avLst/>
          </a:prstGeom>
        </p:spPr>
      </p:pic>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93472" y="276374"/>
            <a:ext cx="9370807" cy="1204912"/>
          </a:xfrm>
        </p:spPr>
        <p:txBody>
          <a:bodyPr>
            <a:normAutofit/>
          </a:bodyPr>
          <a:lstStyle/>
          <a:p>
            <a:pPr algn="ctr"/>
            <a:r>
              <a:rPr lang="en-US" sz="4000" b="1" dirty="0">
                <a:latin typeface="Arial" panose="020B0604020202020204" pitchFamily="34" charset="0"/>
                <a:cs typeface="Arial" panose="020B0604020202020204" pitchFamily="34" charset="0"/>
              </a:rPr>
              <a:t>Why does crime stoppers work? </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93472" y="1671467"/>
            <a:ext cx="8132781" cy="3062756"/>
          </a:xfrm>
        </p:spPr>
        <p:txBody>
          <a:bodyPr>
            <a:noAutofit/>
          </a:bodyPr>
          <a:lstStyle/>
          <a:p>
            <a:pPr>
              <a:buFont typeface="Arial" panose="020B0604020202020204" pitchFamily="34" charset="0"/>
              <a:buChar char="•"/>
            </a:pPr>
            <a:r>
              <a:rPr lang="en-US" sz="2800" b="0" i="0" dirty="0">
                <a:solidFill>
                  <a:srgbClr val="333333"/>
                </a:solidFill>
                <a:effectLst/>
                <a:latin typeface="Arial" panose="020B0604020202020204" pitchFamily="34" charset="0"/>
                <a:cs typeface="Arial" panose="020B0604020202020204" pitchFamily="34" charset="0"/>
              </a:rPr>
              <a:t>  Greater community awareness that there is a crime problem</a:t>
            </a:r>
          </a:p>
          <a:p>
            <a:pPr>
              <a:buFont typeface="Arial" panose="020B0604020202020204" pitchFamily="34" charset="0"/>
              <a:buChar char="•"/>
            </a:pPr>
            <a:endParaRPr lang="en-US" sz="2800" b="0" i="0" dirty="0">
              <a:solidFill>
                <a:srgbClr val="333333"/>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800" b="0" i="0" dirty="0">
                <a:solidFill>
                  <a:srgbClr val="333333"/>
                </a:solidFill>
                <a:effectLst/>
                <a:latin typeface="Arial" panose="020B0604020202020204" pitchFamily="34" charset="0"/>
                <a:cs typeface="Arial" panose="020B0604020202020204" pitchFamily="34" charset="0"/>
              </a:rPr>
              <a:t>  Willingness from community to fight back against crime</a:t>
            </a:r>
          </a:p>
          <a:p>
            <a:pPr>
              <a:buFont typeface="Arial" panose="020B0604020202020204" pitchFamily="34" charset="0"/>
              <a:buChar char="•"/>
            </a:pPr>
            <a:endParaRPr lang="en-US" sz="2800" b="0" i="0" dirty="0">
              <a:solidFill>
                <a:srgbClr val="333333"/>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800" b="0" i="0" dirty="0">
                <a:solidFill>
                  <a:srgbClr val="333333"/>
                </a:solidFill>
                <a:effectLst/>
                <a:latin typeface="Arial" panose="020B0604020202020204" pitchFamily="34" charset="0"/>
                <a:cs typeface="Arial" panose="020B0604020202020204" pitchFamily="34" charset="0"/>
              </a:rPr>
              <a:t>  Improved relationship between police, media, and the community</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27</a:t>
            </a:fld>
            <a:endParaRPr lang="en-US" dirty="0"/>
          </a:p>
        </p:txBody>
      </p:sp>
      <p:pic>
        <p:nvPicPr>
          <p:cNvPr id="9" name="37DB7124-B801-4CE9-868D-0E91962E5465" descr="Screenshot 2022-06-27 at 14.14.34.png">
            <a:extLst>
              <a:ext uri="{FF2B5EF4-FFF2-40B4-BE49-F238E27FC236}">
                <a16:creationId xmlns:a16="http://schemas.microsoft.com/office/drawing/2014/main" id="{EBE34783-F179-4CB6-8AE2-FBB441C16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86" t="3775" r="6871" b="14140"/>
          <a:stretch/>
        </p:blipFill>
        <p:spPr bwMode="auto">
          <a:xfrm>
            <a:off x="7998536" y="5150783"/>
            <a:ext cx="1718632" cy="16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91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A16CF-81A3-49FC-8997-EB7CBB0D30D0}"/>
              </a:ext>
            </a:extLst>
          </p:cNvPr>
          <p:cNvPicPr>
            <a:picLocks noChangeAspect="1"/>
          </p:cNvPicPr>
          <p:nvPr/>
        </p:nvPicPr>
        <p:blipFill>
          <a:blip r:embed="rId2"/>
          <a:stretch>
            <a:fillRect/>
          </a:stretch>
        </p:blipFill>
        <p:spPr>
          <a:xfrm>
            <a:off x="9464279" y="2355924"/>
            <a:ext cx="2620692" cy="4502075"/>
          </a:xfrm>
          <a:prstGeom prst="rect">
            <a:avLst/>
          </a:prstGeom>
        </p:spPr>
      </p:pic>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300318" y="245644"/>
            <a:ext cx="8607014" cy="1204912"/>
          </a:xfrm>
        </p:spPr>
        <p:txBody>
          <a:bodyPr>
            <a:normAutofit/>
          </a:bodyPr>
          <a:lstStyle/>
          <a:p>
            <a:pPr algn="ctr"/>
            <a:r>
              <a:rPr lang="en-US" sz="4000" b="1" dirty="0">
                <a:latin typeface="Arial" panose="020B0604020202020204" pitchFamily="34" charset="0"/>
                <a:cs typeface="Arial" panose="020B0604020202020204" pitchFamily="34" charset="0"/>
              </a:rPr>
              <a:t>How does crime stoppers work?</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300318" y="2183802"/>
            <a:ext cx="7350162" cy="4288118"/>
          </a:xfrm>
        </p:spPr>
        <p:txBody>
          <a:bodyPr>
            <a:normAutofit/>
          </a:bodyPr>
          <a:lstStyle/>
          <a:p>
            <a:pPr marL="342900" indent="-342900">
              <a:buFont typeface="Arial" panose="020B0604020202020204" pitchFamily="34" charset="0"/>
              <a:buChar char="•"/>
            </a:pPr>
            <a:r>
              <a:rPr lang="en-US" sz="3200" b="0" i="0" dirty="0">
                <a:solidFill>
                  <a:srgbClr val="333333"/>
                </a:solidFill>
                <a:effectLst/>
                <a:latin typeface="Arial" panose="020B0604020202020204" pitchFamily="34" charset="0"/>
              </a:rPr>
              <a:t>Crime Stoppers </a:t>
            </a:r>
            <a:r>
              <a:rPr lang="en-US" sz="3200" dirty="0">
                <a:solidFill>
                  <a:srgbClr val="333333"/>
                </a:solidFill>
                <a:latin typeface="Arial" panose="020B0604020202020204" pitchFamily="34" charset="0"/>
              </a:rPr>
              <a:t>utilizes </a:t>
            </a:r>
            <a:r>
              <a:rPr lang="en-US" sz="3200" b="0" i="0" dirty="0">
                <a:solidFill>
                  <a:srgbClr val="333333"/>
                </a:solidFill>
                <a:effectLst/>
                <a:latin typeface="Arial" panose="020B0604020202020204" pitchFamily="34" charset="0"/>
              </a:rPr>
              <a:t>three-pronged approach to solving the crime problem. </a:t>
            </a:r>
          </a:p>
          <a:p>
            <a:pPr marL="342900" indent="-342900">
              <a:buFont typeface="Arial" panose="020B0604020202020204" pitchFamily="34" charset="0"/>
              <a:buChar char="•"/>
            </a:pPr>
            <a:r>
              <a:rPr lang="en-US" sz="3200" b="0" i="0" dirty="0">
                <a:solidFill>
                  <a:srgbClr val="333333"/>
                </a:solidFill>
                <a:effectLst/>
                <a:latin typeface="Arial" panose="020B0604020202020204" pitchFamily="34" charset="0"/>
              </a:rPr>
              <a:t>Crime Stoppers relies on cooperation between: </a:t>
            </a:r>
          </a:p>
          <a:p>
            <a:pPr marL="800100" lvl="1" indent="-342900">
              <a:buFont typeface="Arial" panose="020B0604020202020204" pitchFamily="34" charset="0"/>
              <a:buChar char="•"/>
            </a:pPr>
            <a:r>
              <a:rPr lang="en-US" sz="3200" dirty="0">
                <a:solidFill>
                  <a:srgbClr val="333333"/>
                </a:solidFill>
                <a:latin typeface="Arial" panose="020B0604020202020204" pitchFamily="34" charset="0"/>
              </a:rPr>
              <a:t>P</a:t>
            </a:r>
            <a:r>
              <a:rPr lang="en-US" sz="3200" b="0" i="0" dirty="0">
                <a:solidFill>
                  <a:srgbClr val="333333"/>
                </a:solidFill>
                <a:effectLst/>
                <a:latin typeface="Arial" panose="020B0604020202020204" pitchFamily="34" charset="0"/>
              </a:rPr>
              <a:t>olice</a:t>
            </a:r>
          </a:p>
          <a:p>
            <a:pPr marL="800100" lvl="1" indent="-342900">
              <a:buFont typeface="Arial" panose="020B0604020202020204" pitchFamily="34" charset="0"/>
              <a:buChar char="•"/>
            </a:pPr>
            <a:r>
              <a:rPr lang="en-US" sz="3200" b="0" i="0" dirty="0">
                <a:solidFill>
                  <a:srgbClr val="333333"/>
                </a:solidFill>
                <a:effectLst/>
                <a:latin typeface="Arial" panose="020B0604020202020204" pitchFamily="34" charset="0"/>
              </a:rPr>
              <a:t>Media</a:t>
            </a:r>
          </a:p>
          <a:p>
            <a:pPr marL="800100" lvl="1" indent="-342900">
              <a:buFont typeface="Arial" panose="020B0604020202020204" pitchFamily="34" charset="0"/>
              <a:buChar char="•"/>
            </a:pPr>
            <a:r>
              <a:rPr lang="en-US" sz="3200" b="0" i="0" dirty="0">
                <a:solidFill>
                  <a:srgbClr val="333333"/>
                </a:solidFill>
                <a:effectLst/>
                <a:latin typeface="Arial" panose="020B0604020202020204" pitchFamily="34" charset="0"/>
              </a:rPr>
              <a:t>General community</a:t>
            </a:r>
            <a:endParaRPr lang="en-US" sz="3200" b="1" i="0" u="none" strike="noStrike" dirty="0">
              <a:solidFill>
                <a:srgbClr val="333333"/>
              </a:solidFill>
              <a:effectLst/>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28</a:t>
            </a:fld>
            <a:endParaRPr lang="en-US" dirty="0"/>
          </a:p>
        </p:txBody>
      </p:sp>
      <p:pic>
        <p:nvPicPr>
          <p:cNvPr id="10" name="37DB7124-B801-4CE9-868D-0E91962E5465" descr="Screenshot 2022-06-27 at 14.14.34.png">
            <a:extLst>
              <a:ext uri="{FF2B5EF4-FFF2-40B4-BE49-F238E27FC236}">
                <a16:creationId xmlns:a16="http://schemas.microsoft.com/office/drawing/2014/main" id="{D5BB9DC9-D653-4C3A-872D-AA64673326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86" t="3775" r="6871" b="14140"/>
          <a:stretch/>
        </p:blipFill>
        <p:spPr bwMode="auto">
          <a:xfrm>
            <a:off x="7968453" y="5123453"/>
            <a:ext cx="1718632" cy="16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516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A16CF-81A3-49FC-8997-EB7CBB0D30D0}"/>
              </a:ext>
            </a:extLst>
          </p:cNvPr>
          <p:cNvPicPr>
            <a:picLocks noChangeAspect="1"/>
          </p:cNvPicPr>
          <p:nvPr/>
        </p:nvPicPr>
        <p:blipFill>
          <a:blip r:embed="rId2"/>
          <a:stretch>
            <a:fillRect/>
          </a:stretch>
        </p:blipFill>
        <p:spPr>
          <a:xfrm>
            <a:off x="9464279" y="2355924"/>
            <a:ext cx="2620692" cy="4502075"/>
          </a:xfrm>
          <a:prstGeom prst="rect">
            <a:avLst/>
          </a:prstGeom>
        </p:spPr>
      </p:pic>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719866" y="136525"/>
            <a:ext cx="8607014" cy="1204912"/>
          </a:xfrm>
        </p:spPr>
        <p:txBody>
          <a:bodyPr>
            <a:normAutofit/>
          </a:bodyPr>
          <a:lstStyle/>
          <a:p>
            <a:r>
              <a:rPr lang="en-US" sz="4000" b="1" dirty="0">
                <a:latin typeface="Arial" panose="020B0604020202020204" pitchFamily="34" charset="0"/>
                <a:cs typeface="Arial" panose="020B0604020202020204" pitchFamily="34" charset="0"/>
              </a:rPr>
              <a:t>Public – police – private sector (P3)</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51700" y="1670586"/>
            <a:ext cx="7230859" cy="4685763"/>
          </a:xfrm>
        </p:spPr>
        <p:txBody>
          <a:bodyPr>
            <a:noAutofit/>
          </a:bodyPr>
          <a:lstStyle/>
          <a:p>
            <a:r>
              <a:rPr lang="en-US" sz="3000" b="1" dirty="0">
                <a:latin typeface="Arial" panose="020B0604020202020204" pitchFamily="34" charset="0"/>
                <a:cs typeface="Arial" panose="020B0604020202020204" pitchFamily="34" charset="0"/>
              </a:rPr>
              <a:t>Public – Police – Private Sector (P3)</a:t>
            </a:r>
          </a:p>
          <a:p>
            <a:pPr marL="285750" indent="-285750">
              <a:buFont typeface="Arial" panose="020B0604020202020204" pitchFamily="34" charset="0"/>
              <a:buChar char="•"/>
            </a:pPr>
            <a:r>
              <a:rPr lang="en-US" sz="3000" i="0" u="none" strike="noStrike" dirty="0">
                <a:solidFill>
                  <a:srgbClr val="333333"/>
                </a:solidFill>
                <a:effectLst/>
                <a:latin typeface="Arial" panose="020B0604020202020204" pitchFamily="34" charset="0"/>
                <a:cs typeface="Arial" panose="020B0604020202020204" pitchFamily="34" charset="0"/>
              </a:rPr>
              <a:t>Integrated and state-of-the-art tip acquisition and tip management solution by Navigate 360</a:t>
            </a:r>
          </a:p>
          <a:p>
            <a:pPr marL="285750" indent="-285750">
              <a:buFont typeface="Arial" panose="020B0604020202020204" pitchFamily="34" charset="0"/>
              <a:buChar char="•"/>
            </a:pPr>
            <a:r>
              <a:rPr lang="en-US" sz="3000" i="0" u="none" strike="noStrike" dirty="0">
                <a:solidFill>
                  <a:srgbClr val="333333"/>
                </a:solidFill>
                <a:effectLst/>
                <a:latin typeface="Arial" panose="020B0604020202020204" pitchFamily="34" charset="0"/>
                <a:cs typeface="Arial" panose="020B0604020202020204" pitchFamily="34" charset="0"/>
              </a:rPr>
              <a:t>Leading choice of Crime Stoppers Programs, Law Enforcement Agencies, Campus Safety Programs, and Federal Agency Initiatives </a:t>
            </a:r>
          </a:p>
          <a:p>
            <a:pPr marL="285750" indent="-285750">
              <a:buFont typeface="Arial" panose="020B0604020202020204" pitchFamily="34" charset="0"/>
              <a:buChar char="•"/>
            </a:pPr>
            <a:r>
              <a:rPr lang="en-US" sz="3000" i="0" u="none" strike="noStrike" dirty="0">
                <a:solidFill>
                  <a:srgbClr val="333333"/>
                </a:solidFill>
                <a:effectLst/>
                <a:latin typeface="Arial" panose="020B0604020202020204" pitchFamily="34" charset="0"/>
                <a:cs typeface="Arial" panose="020B0604020202020204" pitchFamily="34" charset="0"/>
              </a:rPr>
              <a:t>P3 is a cloud-based tip and intelligence management</a:t>
            </a:r>
            <a:endParaRPr lang="en-US" sz="30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20XX</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29</a:t>
            </a:fld>
            <a:endParaRPr lang="en-US" dirty="0"/>
          </a:p>
        </p:txBody>
      </p:sp>
      <p:pic>
        <p:nvPicPr>
          <p:cNvPr id="3074" name="37DB7124-B801-4CE9-868D-0E91962E5465" descr="Screenshot 2022-06-27 at 14.14.34.png">
            <a:extLst>
              <a:ext uri="{FF2B5EF4-FFF2-40B4-BE49-F238E27FC236}">
                <a16:creationId xmlns:a16="http://schemas.microsoft.com/office/drawing/2014/main" id="{DF2F31BF-608D-45E6-B8F0-26211ED838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86" t="3775" r="6871" b="14140"/>
          <a:stretch/>
        </p:blipFill>
        <p:spPr bwMode="auto">
          <a:xfrm>
            <a:off x="7983869" y="5062493"/>
            <a:ext cx="1718632" cy="16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63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2152650" y="1"/>
            <a:ext cx="7886700" cy="2019869"/>
          </a:xfrm>
          <a:prstGeom prst="rect">
            <a:avLst/>
          </a:prstGeom>
          <a:noFill/>
          <a:ln>
            <a:noFill/>
          </a:ln>
        </p:spPr>
        <p:txBody>
          <a:bodyPr spcFirstLastPara="1" wrap="square" lIns="91425" tIns="45700" rIns="91425" bIns="45700" anchor="ctr" anchorCtr="0">
            <a:noAutofit/>
          </a:bodyPr>
          <a:lstStyle/>
          <a:p>
            <a:pPr algn="ctr">
              <a:buClr>
                <a:schemeClr val="dk1"/>
              </a:buClr>
              <a:buSzPts val="3300"/>
            </a:pPr>
            <a:r>
              <a:rPr lang="en-US" sz="4000" b="1" dirty="0">
                <a:latin typeface="Times New Roman"/>
                <a:ea typeface="Times New Roman"/>
                <a:cs typeface="Times New Roman"/>
                <a:sym typeface="Times New Roman"/>
              </a:rPr>
              <a:t>HOUSE KEEPING RULES</a:t>
            </a:r>
            <a:endParaRPr lang="en-US" sz="4000" b="1" dirty="0"/>
          </a:p>
        </p:txBody>
      </p:sp>
      <p:sp>
        <p:nvSpPr>
          <p:cNvPr id="98" name="Google Shape;98;p15"/>
          <p:cNvSpPr txBox="1">
            <a:spLocks noGrp="1"/>
          </p:cNvSpPr>
          <p:nvPr>
            <p:ph type="body" idx="1"/>
          </p:nvPr>
        </p:nvSpPr>
        <p:spPr>
          <a:xfrm>
            <a:off x="1312433" y="1583141"/>
            <a:ext cx="9972339" cy="4593822"/>
          </a:xfrm>
          <a:prstGeom prst="rect">
            <a:avLst/>
          </a:prstGeom>
          <a:noFill/>
          <a:ln>
            <a:noFill/>
          </a:ln>
        </p:spPr>
        <p:txBody>
          <a:bodyPr spcFirstLastPara="1" wrap="square" lIns="91425" tIns="45700" rIns="91425" bIns="45700" anchor="t" anchorCtr="0">
            <a:noAutofit/>
          </a:bodyPr>
          <a:lstStyle/>
          <a:p>
            <a:pPr indent="-457200">
              <a:lnSpc>
                <a:spcPct val="150000"/>
              </a:lnSpc>
              <a:spcBef>
                <a:spcPts val="0"/>
              </a:spcBef>
              <a:buFont typeface="Wingdings" panose="05000000000000000000" pitchFamily="2" charset="2"/>
              <a:buChar char="q"/>
            </a:pPr>
            <a:r>
              <a:rPr lang="en-US" sz="3600" dirty="0">
                <a:latin typeface="Times New Roman"/>
                <a:ea typeface="Times New Roman"/>
                <a:cs typeface="Times New Roman"/>
                <a:sym typeface="Times New Roman"/>
              </a:rPr>
              <a:t>Sign In Using the Zoom Chat:  First/Last Name / School  </a:t>
            </a:r>
            <a:endParaRPr sz="3600" dirty="0">
              <a:latin typeface="Times New Roman"/>
              <a:ea typeface="Times New Roman"/>
              <a:cs typeface="Times New Roman"/>
              <a:sym typeface="Times New Roman"/>
            </a:endParaRPr>
          </a:p>
          <a:p>
            <a:pPr indent="-457200">
              <a:lnSpc>
                <a:spcPct val="150000"/>
              </a:lnSpc>
              <a:spcBef>
                <a:spcPts val="0"/>
              </a:spcBef>
              <a:buFont typeface="Wingdings" panose="05000000000000000000" pitchFamily="2" charset="2"/>
              <a:buChar char="q"/>
            </a:pPr>
            <a:r>
              <a:rPr lang="en-US" sz="3600" dirty="0">
                <a:latin typeface="Times New Roman"/>
                <a:ea typeface="Times New Roman"/>
                <a:cs typeface="Times New Roman"/>
                <a:sym typeface="Times New Roman"/>
              </a:rPr>
              <a:t>Put yourselves on MUTE throughout the training </a:t>
            </a:r>
            <a:endParaRPr sz="3600" dirty="0">
              <a:latin typeface="Times New Roman"/>
              <a:ea typeface="Times New Roman"/>
              <a:cs typeface="Times New Roman"/>
              <a:sym typeface="Times New Roman"/>
            </a:endParaRPr>
          </a:p>
          <a:p>
            <a:pPr indent="-457200">
              <a:lnSpc>
                <a:spcPct val="150000"/>
              </a:lnSpc>
              <a:spcBef>
                <a:spcPts val="0"/>
              </a:spcBef>
              <a:buFont typeface="Wingdings" panose="05000000000000000000" pitchFamily="2" charset="2"/>
              <a:buChar char="q"/>
            </a:pPr>
            <a:r>
              <a:rPr lang="en-US" sz="3600" dirty="0">
                <a:latin typeface="Times New Roman"/>
                <a:ea typeface="Times New Roman"/>
                <a:cs typeface="Times New Roman"/>
                <a:sym typeface="Times New Roman"/>
              </a:rPr>
              <a:t>Raise Your Hand using the Icon or post your question in the chat….Sherry Sanchez will flag your inquiry/comment </a:t>
            </a:r>
            <a:endParaRPr sz="3600" dirty="0">
              <a:latin typeface="Times New Roman"/>
              <a:ea typeface="Times New Roman"/>
              <a:cs typeface="Times New Roman"/>
              <a:sym typeface="Times New Roman"/>
            </a:endParaRPr>
          </a:p>
          <a:p>
            <a:pPr marL="171450" indent="0">
              <a:spcBef>
                <a:spcPts val="0"/>
              </a:spcBef>
              <a:buNone/>
            </a:pPr>
            <a:endParaRPr sz="3600" dirty="0">
              <a:latin typeface="Times New Roman"/>
              <a:ea typeface="Times New Roman"/>
              <a:cs typeface="Times New Roman"/>
              <a:sym typeface="Times New Roman"/>
            </a:endParaRPr>
          </a:p>
          <a:p>
            <a:pPr marL="171450" indent="-38100">
              <a:buNone/>
            </a:pPr>
            <a:endParaRPr sz="3600" dirty="0">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F8F36D60-9558-8048-8CB6-36DAC0E5C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386050"/>
            <a:ext cx="5332650" cy="2333034"/>
          </a:xfrm>
          <a:custGeom>
            <a:avLst/>
            <a:gdLst/>
            <a:ahLst/>
            <a:cxnLst/>
            <a:rect l="l" t="t" r="r" b="b"/>
            <a:pathLst>
              <a:path w="4141760" h="4377846">
                <a:moveTo>
                  <a:pt x="0" y="0"/>
                </a:moveTo>
                <a:lnTo>
                  <a:pt x="4141760" y="0"/>
                </a:lnTo>
                <a:lnTo>
                  <a:pt x="4141760" y="4377846"/>
                </a:lnTo>
                <a:lnTo>
                  <a:pt x="0" y="4377846"/>
                </a:lnTo>
                <a:close/>
              </a:path>
            </a:pathLst>
          </a:custGeom>
        </p:spPr>
      </p:pic>
      <p:cxnSp>
        <p:nvCxnSpPr>
          <p:cNvPr id="7" name="Straight Connector 6">
            <a:extLst>
              <a:ext uri="{FF2B5EF4-FFF2-40B4-BE49-F238E27FC236}">
                <a16:creationId xmlns:a16="http://schemas.microsoft.com/office/drawing/2014/main" id="{F628930E-1841-B447-BC0E-8BA0ADA9DE16}"/>
              </a:ext>
            </a:extLst>
          </p:cNvPr>
          <p:cNvCxnSpPr>
            <a:cxnSpLocks/>
          </p:cNvCxnSpPr>
          <p:nvPr/>
        </p:nvCxnSpPr>
        <p:spPr>
          <a:xfrm>
            <a:off x="5896471" y="936024"/>
            <a:ext cx="0" cy="4985951"/>
          </a:xfrm>
          <a:prstGeom prst="line">
            <a:avLst/>
          </a:prstGeom>
          <a:ln w="76200">
            <a:solidFill>
              <a:srgbClr val="28187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AE9DFD-B72D-E343-B355-E31F0A821439}"/>
              </a:ext>
            </a:extLst>
          </p:cNvPr>
          <p:cNvSpPr txBox="1"/>
          <p:nvPr/>
        </p:nvSpPr>
        <p:spPr>
          <a:xfrm>
            <a:off x="702518" y="2767737"/>
            <a:ext cx="4994425" cy="1569660"/>
          </a:xfrm>
          <a:prstGeom prst="rect">
            <a:avLst/>
          </a:prstGeom>
          <a:solidFill>
            <a:schemeClr val="bg1"/>
          </a:solidFill>
        </p:spPr>
        <p:txBody>
          <a:bodyPr wrap="square" rtlCol="0">
            <a:spAutoFit/>
          </a:bodyPr>
          <a:lstStyle/>
          <a:p>
            <a:r>
              <a:rPr lang="en-US" sz="4800" dirty="0">
                <a:solidFill>
                  <a:srgbClr val="281870"/>
                </a:solidFill>
              </a:rPr>
              <a:t>COMMUNICATING CRIME STOPPERS </a:t>
            </a:r>
          </a:p>
        </p:txBody>
      </p:sp>
      <p:pic>
        <p:nvPicPr>
          <p:cNvPr id="11" name="Picture 10" descr="A picture containing drawing&#10;&#10;Description automatically generated">
            <a:extLst>
              <a:ext uri="{FF2B5EF4-FFF2-40B4-BE49-F238E27FC236}">
                <a16:creationId xmlns:a16="http://schemas.microsoft.com/office/drawing/2014/main" id="{B01C42BA-D07F-2B46-83B8-A184109E8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0844"/>
            <a:ext cx="470693" cy="459071"/>
          </a:xfrm>
          <a:prstGeom prst="rect">
            <a:avLst/>
          </a:prstGeom>
        </p:spPr>
      </p:pic>
      <p:cxnSp>
        <p:nvCxnSpPr>
          <p:cNvPr id="12" name="Straight Connector 11">
            <a:extLst>
              <a:ext uri="{FF2B5EF4-FFF2-40B4-BE49-F238E27FC236}">
                <a16:creationId xmlns:a16="http://schemas.microsoft.com/office/drawing/2014/main" id="{93E5CD98-B424-3F45-A2D8-B9D6071DB4CD}"/>
              </a:ext>
            </a:extLst>
          </p:cNvPr>
          <p:cNvCxnSpPr>
            <a:cxnSpLocks/>
          </p:cNvCxnSpPr>
          <p:nvPr/>
        </p:nvCxnSpPr>
        <p:spPr>
          <a:xfrm>
            <a:off x="0" y="6821378"/>
            <a:ext cx="12192000" cy="0"/>
          </a:xfrm>
          <a:prstGeom prst="line">
            <a:avLst/>
          </a:prstGeom>
          <a:ln w="158750">
            <a:solidFill>
              <a:srgbClr val="2818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77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A16CF-81A3-49FC-8997-EB7CBB0D30D0}"/>
              </a:ext>
            </a:extLst>
          </p:cNvPr>
          <p:cNvPicPr>
            <a:picLocks noChangeAspect="1"/>
          </p:cNvPicPr>
          <p:nvPr/>
        </p:nvPicPr>
        <p:blipFill>
          <a:blip r:embed="rId2"/>
          <a:stretch>
            <a:fillRect/>
          </a:stretch>
        </p:blipFill>
        <p:spPr>
          <a:xfrm>
            <a:off x="9464279" y="2355924"/>
            <a:ext cx="2620692" cy="4502075"/>
          </a:xfrm>
          <a:prstGeom prst="rect">
            <a:avLst/>
          </a:prstGeom>
        </p:spPr>
      </p:pic>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31</a:t>
            </a:fld>
            <a:endParaRPr lang="en-US" dirty="0"/>
          </a:p>
        </p:txBody>
      </p:sp>
      <p:pic>
        <p:nvPicPr>
          <p:cNvPr id="3074" name="37DB7124-B801-4CE9-868D-0E91962E5465" descr="Screenshot 2022-06-27 at 14.14.34.png">
            <a:extLst>
              <a:ext uri="{FF2B5EF4-FFF2-40B4-BE49-F238E27FC236}">
                <a16:creationId xmlns:a16="http://schemas.microsoft.com/office/drawing/2014/main" id="{DF2F31BF-608D-45E6-B8F0-26211ED838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86" t="3775" r="6871" b="14140"/>
          <a:stretch/>
        </p:blipFill>
        <p:spPr bwMode="auto">
          <a:xfrm>
            <a:off x="7983869" y="5062493"/>
            <a:ext cx="1718632" cy="16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311019B9-8F6B-DAA7-93D5-2394B1CACC95}"/>
              </a:ext>
            </a:extLst>
          </p:cNvPr>
          <p:cNvPicPr>
            <a:picLocks noChangeAspect="1"/>
          </p:cNvPicPr>
          <p:nvPr/>
        </p:nvPicPr>
        <p:blipFill>
          <a:blip r:embed="rId4"/>
          <a:stretch>
            <a:fillRect/>
          </a:stretch>
        </p:blipFill>
        <p:spPr>
          <a:xfrm>
            <a:off x="353960" y="44244"/>
            <a:ext cx="6605640" cy="6721475"/>
          </a:xfrm>
          <a:prstGeom prst="rect">
            <a:avLst/>
          </a:prstGeom>
        </p:spPr>
      </p:pic>
    </p:spTree>
    <p:extLst>
      <p:ext uri="{BB962C8B-B14F-4D97-AF65-F5344CB8AC3E}">
        <p14:creationId xmlns:p14="http://schemas.microsoft.com/office/powerpoint/2010/main" val="2800693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A16CF-81A3-49FC-8997-EB7CBB0D30D0}"/>
              </a:ext>
            </a:extLst>
          </p:cNvPr>
          <p:cNvPicPr>
            <a:picLocks noChangeAspect="1"/>
          </p:cNvPicPr>
          <p:nvPr/>
        </p:nvPicPr>
        <p:blipFill>
          <a:blip r:embed="rId2"/>
          <a:stretch>
            <a:fillRect/>
          </a:stretch>
        </p:blipFill>
        <p:spPr>
          <a:xfrm>
            <a:off x="9464279" y="2355924"/>
            <a:ext cx="2620692" cy="4502075"/>
          </a:xfrm>
          <a:prstGeom prst="rect">
            <a:avLst/>
          </a:prstGeom>
        </p:spPr>
      </p:pic>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32</a:t>
            </a:fld>
            <a:endParaRPr lang="en-US" dirty="0"/>
          </a:p>
        </p:txBody>
      </p:sp>
      <p:pic>
        <p:nvPicPr>
          <p:cNvPr id="3074" name="37DB7124-B801-4CE9-868D-0E91962E5465" descr="Screenshot 2022-06-27 at 14.14.34.png">
            <a:extLst>
              <a:ext uri="{FF2B5EF4-FFF2-40B4-BE49-F238E27FC236}">
                <a16:creationId xmlns:a16="http://schemas.microsoft.com/office/drawing/2014/main" id="{DF2F31BF-608D-45E6-B8F0-26211ED838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86" t="3775" r="6871" b="14140"/>
          <a:stretch/>
        </p:blipFill>
        <p:spPr bwMode="auto">
          <a:xfrm>
            <a:off x="7983869" y="5062493"/>
            <a:ext cx="1718632" cy="16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6742A4E-6740-5197-C312-98F357D2F2F2}"/>
              </a:ext>
            </a:extLst>
          </p:cNvPr>
          <p:cNvPicPr>
            <a:picLocks noChangeAspect="1"/>
          </p:cNvPicPr>
          <p:nvPr/>
        </p:nvPicPr>
        <p:blipFill>
          <a:blip r:embed="rId4"/>
          <a:stretch>
            <a:fillRect/>
          </a:stretch>
        </p:blipFill>
        <p:spPr>
          <a:xfrm>
            <a:off x="321976" y="13239"/>
            <a:ext cx="6637624" cy="6844761"/>
          </a:xfrm>
          <a:prstGeom prst="rect">
            <a:avLst/>
          </a:prstGeom>
        </p:spPr>
      </p:pic>
    </p:spTree>
    <p:extLst>
      <p:ext uri="{BB962C8B-B14F-4D97-AF65-F5344CB8AC3E}">
        <p14:creationId xmlns:p14="http://schemas.microsoft.com/office/powerpoint/2010/main" val="1966559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A16CF-81A3-49FC-8997-EB7CBB0D30D0}"/>
              </a:ext>
            </a:extLst>
          </p:cNvPr>
          <p:cNvPicPr>
            <a:picLocks noChangeAspect="1"/>
          </p:cNvPicPr>
          <p:nvPr/>
        </p:nvPicPr>
        <p:blipFill>
          <a:blip r:embed="rId2"/>
          <a:stretch>
            <a:fillRect/>
          </a:stretch>
        </p:blipFill>
        <p:spPr>
          <a:xfrm>
            <a:off x="9464279" y="2355924"/>
            <a:ext cx="2620692" cy="4502075"/>
          </a:xfrm>
          <a:prstGeom prst="rect">
            <a:avLst/>
          </a:prstGeom>
        </p:spPr>
      </p:pic>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33</a:t>
            </a:fld>
            <a:endParaRPr lang="en-US" dirty="0"/>
          </a:p>
        </p:txBody>
      </p:sp>
      <p:pic>
        <p:nvPicPr>
          <p:cNvPr id="3074" name="37DB7124-B801-4CE9-868D-0E91962E5465" descr="Screenshot 2022-06-27 at 14.14.34.png">
            <a:extLst>
              <a:ext uri="{FF2B5EF4-FFF2-40B4-BE49-F238E27FC236}">
                <a16:creationId xmlns:a16="http://schemas.microsoft.com/office/drawing/2014/main" id="{DF2F31BF-608D-45E6-B8F0-26211ED838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86" t="3775" r="6871" b="14140"/>
          <a:stretch/>
        </p:blipFill>
        <p:spPr bwMode="auto">
          <a:xfrm>
            <a:off x="7983869" y="5062493"/>
            <a:ext cx="1718632" cy="16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a:extLst>
              <a:ext uri="{FF2B5EF4-FFF2-40B4-BE49-F238E27FC236}">
                <a16:creationId xmlns:a16="http://schemas.microsoft.com/office/drawing/2014/main" id="{A994F3AA-5EB4-DB60-9AFC-8F1763699159}"/>
              </a:ext>
            </a:extLst>
          </p:cNvPr>
          <p:cNvSpPr>
            <a:spLocks noGrp="1"/>
          </p:cNvSpPr>
          <p:nvPr>
            <p:ph type="title"/>
          </p:nvPr>
        </p:nvSpPr>
        <p:spPr>
          <a:xfrm>
            <a:off x="-245731" y="136525"/>
            <a:ext cx="8229600" cy="1143000"/>
          </a:xfrm>
        </p:spPr>
        <p:txBody>
          <a:bodyPr>
            <a:normAutofit/>
          </a:bodyPr>
          <a:lstStyle/>
          <a:p>
            <a:pPr algn="ctr"/>
            <a:r>
              <a:rPr lang="en-US" sz="4000" b="1" dirty="0">
                <a:latin typeface="Arial" panose="020B0604020202020204" pitchFamily="34" charset="0"/>
                <a:cs typeface="Arial" panose="020B0604020202020204" pitchFamily="34" charset="0"/>
              </a:rPr>
              <a:t>How to Submit a Tip</a:t>
            </a:r>
          </a:p>
        </p:txBody>
      </p:sp>
      <p:sp>
        <p:nvSpPr>
          <p:cNvPr id="10" name="Content Placeholder 1">
            <a:extLst>
              <a:ext uri="{FF2B5EF4-FFF2-40B4-BE49-F238E27FC236}">
                <a16:creationId xmlns:a16="http://schemas.microsoft.com/office/drawing/2014/main" id="{ECBA0E64-0718-E761-8F60-CA6B20F38DFF}"/>
              </a:ext>
            </a:extLst>
          </p:cNvPr>
          <p:cNvSpPr txBox="1">
            <a:spLocks/>
          </p:cNvSpPr>
          <p:nvPr/>
        </p:nvSpPr>
        <p:spPr>
          <a:xfrm>
            <a:off x="381000" y="1831929"/>
            <a:ext cx="7602869" cy="488954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600" dirty="0">
                <a:latin typeface="Arial" panose="020B0604020202020204" pitchFamily="34" charset="0"/>
                <a:cs typeface="Arial" panose="020B0604020202020204" pitchFamily="34" charset="0"/>
              </a:rPr>
              <a:t>All tips provided to Guam Crime Stoppers remain completely anonymous.</a:t>
            </a:r>
          </a:p>
          <a:p>
            <a:r>
              <a:rPr lang="en-US" sz="3600" dirty="0">
                <a:latin typeface="Arial" panose="020B0604020202020204" pitchFamily="34" charset="0"/>
                <a:cs typeface="Arial" panose="020B0604020202020204" pitchFamily="34" charset="0"/>
              </a:rPr>
              <a:t>Download the P3 Tips app or submit a tip online at </a:t>
            </a:r>
            <a:r>
              <a:rPr lang="en-US" sz="3600" dirty="0">
                <a:latin typeface="Arial" panose="020B0604020202020204" pitchFamily="34" charset="0"/>
                <a:cs typeface="Arial" panose="020B0604020202020204" pitchFamily="34" charset="0"/>
                <a:hlinkClick r:id="rId4"/>
              </a:rPr>
              <a:t>www.guam.crimestoppersweb.com</a:t>
            </a:r>
            <a:endParaRPr lang="en-US" sz="36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1721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9A16CF-81A3-49FC-8997-EB7CBB0D30D0}"/>
              </a:ext>
            </a:extLst>
          </p:cNvPr>
          <p:cNvPicPr>
            <a:picLocks noChangeAspect="1"/>
          </p:cNvPicPr>
          <p:nvPr/>
        </p:nvPicPr>
        <p:blipFill>
          <a:blip r:embed="rId2"/>
          <a:stretch>
            <a:fillRect/>
          </a:stretch>
        </p:blipFill>
        <p:spPr>
          <a:xfrm>
            <a:off x="9464279" y="2355924"/>
            <a:ext cx="2620692" cy="4502075"/>
          </a:xfrm>
          <a:prstGeom prst="rect">
            <a:avLst/>
          </a:prstGeom>
        </p:spPr>
      </p:pic>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34</a:t>
            </a:fld>
            <a:endParaRPr lang="en-US" dirty="0"/>
          </a:p>
        </p:txBody>
      </p:sp>
      <p:pic>
        <p:nvPicPr>
          <p:cNvPr id="3074" name="37DB7124-B801-4CE9-868D-0E91962E5465" descr="Screenshot 2022-06-27 at 14.14.34.png">
            <a:extLst>
              <a:ext uri="{FF2B5EF4-FFF2-40B4-BE49-F238E27FC236}">
                <a16:creationId xmlns:a16="http://schemas.microsoft.com/office/drawing/2014/main" id="{DF2F31BF-608D-45E6-B8F0-26211ED838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786" t="3775" r="6871" b="14140"/>
          <a:stretch/>
        </p:blipFill>
        <p:spPr bwMode="auto">
          <a:xfrm>
            <a:off x="7983869" y="5062493"/>
            <a:ext cx="1718632" cy="16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a:extLst>
              <a:ext uri="{FF2B5EF4-FFF2-40B4-BE49-F238E27FC236}">
                <a16:creationId xmlns:a16="http://schemas.microsoft.com/office/drawing/2014/main" id="{A994F3AA-5EB4-DB60-9AFC-8F1763699159}"/>
              </a:ext>
            </a:extLst>
          </p:cNvPr>
          <p:cNvSpPr>
            <a:spLocks noGrp="1"/>
          </p:cNvSpPr>
          <p:nvPr>
            <p:ph type="title"/>
          </p:nvPr>
        </p:nvSpPr>
        <p:spPr>
          <a:xfrm>
            <a:off x="613585" y="315062"/>
            <a:ext cx="8229600" cy="1143000"/>
          </a:xfrm>
        </p:spPr>
        <p:txBody>
          <a:bodyPr>
            <a:normAutofit/>
          </a:bodyPr>
          <a:lstStyle/>
          <a:p>
            <a:pPr algn="ctr"/>
            <a:r>
              <a:rPr lang="en-US" sz="4000" b="1" dirty="0">
                <a:latin typeface="Arial" panose="020B0604020202020204" pitchFamily="34" charset="0"/>
                <a:cs typeface="Arial" panose="020B0604020202020204" pitchFamily="34" charset="0"/>
              </a:rPr>
              <a:t>You Tip Us and We Tip You</a:t>
            </a:r>
          </a:p>
        </p:txBody>
      </p:sp>
      <p:sp>
        <p:nvSpPr>
          <p:cNvPr id="9" name="Content Placeholder 1">
            <a:extLst>
              <a:ext uri="{FF2B5EF4-FFF2-40B4-BE49-F238E27FC236}">
                <a16:creationId xmlns:a16="http://schemas.microsoft.com/office/drawing/2014/main" id="{3059FBAA-E81F-5022-EA2A-F9B651FC3675}"/>
              </a:ext>
            </a:extLst>
          </p:cNvPr>
          <p:cNvSpPr txBox="1">
            <a:spLocks/>
          </p:cNvSpPr>
          <p:nvPr/>
        </p:nvSpPr>
        <p:spPr>
          <a:xfrm>
            <a:off x="613585" y="2239846"/>
            <a:ext cx="8229600" cy="1600200"/>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600" dirty="0">
                <a:latin typeface="Arial" panose="020B0604020202020204" pitchFamily="34" charset="0"/>
                <a:cs typeface="Arial" panose="020B0604020202020204" pitchFamily="34" charset="0"/>
              </a:rPr>
              <a:t>If the information provided leads to an arrest, you can receive a cash reward of up to $1,000. </a:t>
            </a:r>
          </a:p>
        </p:txBody>
      </p:sp>
    </p:spTree>
    <p:extLst>
      <p:ext uri="{BB962C8B-B14F-4D97-AF65-F5344CB8AC3E}">
        <p14:creationId xmlns:p14="http://schemas.microsoft.com/office/powerpoint/2010/main" val="2394506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1"/>
          <p:cNvPicPr preferRelativeResize="0">
            <a:picLocks noGrp="1"/>
          </p:cNvPicPr>
          <p:nvPr>
            <p:ph type="body" idx="1"/>
          </p:nvPr>
        </p:nvPicPr>
        <p:blipFill rotWithShape="1">
          <a:blip r:embed="rId3">
            <a:alphaModFix/>
          </a:blip>
          <a:srcRect/>
          <a:stretch/>
        </p:blipFill>
        <p:spPr>
          <a:xfrm>
            <a:off x="2489200" y="0"/>
            <a:ext cx="6934200" cy="2514600"/>
          </a:xfrm>
          <a:prstGeom prst="rect">
            <a:avLst/>
          </a:prstGeom>
          <a:noFill/>
          <a:ln>
            <a:noFill/>
          </a:ln>
        </p:spPr>
      </p:pic>
      <p:sp>
        <p:nvSpPr>
          <p:cNvPr id="2" name="Rectangle 1">
            <a:extLst>
              <a:ext uri="{FF2B5EF4-FFF2-40B4-BE49-F238E27FC236}">
                <a16:creationId xmlns:a16="http://schemas.microsoft.com/office/drawing/2014/main" id="{04739817-4193-4990-92FF-D50FD55C5351}"/>
              </a:ext>
            </a:extLst>
          </p:cNvPr>
          <p:cNvSpPr/>
          <p:nvPr/>
        </p:nvSpPr>
        <p:spPr>
          <a:xfrm>
            <a:off x="482600" y="2319370"/>
            <a:ext cx="11226800" cy="4262705"/>
          </a:xfrm>
          <a:prstGeom prst="rect">
            <a:avLst/>
          </a:prstGeom>
        </p:spPr>
        <p:txBody>
          <a:bodyPr wrap="square">
            <a:spAutoFit/>
          </a:bodyPr>
          <a:lstStyle/>
          <a:p>
            <a:pPr marL="171450" indent="-171450" algn="ctr">
              <a:lnSpc>
                <a:spcPct val="80000"/>
              </a:lnSpc>
              <a:spcBef>
                <a:spcPts val="700"/>
              </a:spcBef>
              <a:buSzPts val="3700"/>
              <a:buNone/>
            </a:pPr>
            <a:r>
              <a:rPr lang="en-US" sz="4000" u="sng" dirty="0">
                <a:latin typeface="Times New Roman"/>
                <a:ea typeface="Times New Roman"/>
                <a:cs typeface="Times New Roman"/>
                <a:sym typeface="Times New Roman"/>
              </a:rPr>
              <a:t>guamcrimestoppersweb.com </a:t>
            </a:r>
            <a:endParaRPr lang="en-US" sz="2800" dirty="0"/>
          </a:p>
          <a:p>
            <a:pPr marL="171450" indent="-171450">
              <a:lnSpc>
                <a:spcPct val="80000"/>
              </a:lnSpc>
              <a:spcBef>
                <a:spcPts val="700"/>
              </a:spcBef>
              <a:buSzPts val="2300"/>
              <a:buNone/>
            </a:pPr>
            <a:endParaRPr lang="en-US" sz="2400" b="1" dirty="0">
              <a:latin typeface="Times New Roman"/>
              <a:ea typeface="Times New Roman"/>
              <a:cs typeface="Times New Roman"/>
              <a:sym typeface="Times New Roman"/>
            </a:endParaRPr>
          </a:p>
          <a:p>
            <a:pPr marL="171450" indent="-171450">
              <a:lnSpc>
                <a:spcPct val="80000"/>
              </a:lnSpc>
              <a:spcBef>
                <a:spcPts val="700"/>
              </a:spcBef>
              <a:buSzPts val="2300"/>
              <a:buNone/>
            </a:pPr>
            <a:r>
              <a:rPr lang="en-US" sz="2800" b="1" dirty="0">
                <a:latin typeface="Times New Roman"/>
                <a:ea typeface="Times New Roman"/>
                <a:cs typeface="Times New Roman"/>
                <a:sym typeface="Times New Roman"/>
              </a:rPr>
              <a:t>Contacts: </a:t>
            </a:r>
            <a:endParaRPr lang="en-US" sz="2800" dirty="0"/>
          </a:p>
          <a:p>
            <a:pPr marL="342900" indent="-342900">
              <a:lnSpc>
                <a:spcPct val="100000"/>
              </a:lnSpc>
              <a:spcBef>
                <a:spcPts val="700"/>
              </a:spcBef>
              <a:buSzPts val="2300"/>
            </a:pPr>
            <a:r>
              <a:rPr lang="en-US" sz="2800" b="1" dirty="0">
                <a:latin typeface="Times New Roman"/>
                <a:ea typeface="Times New Roman"/>
                <a:cs typeface="Times New Roman"/>
                <a:sym typeface="Times New Roman"/>
              </a:rPr>
              <a:t>Jim McDonald, President, Guam Crime Stoppers Program @ </a:t>
            </a:r>
            <a:r>
              <a:rPr lang="en-US" sz="2800" b="1" dirty="0">
                <a:latin typeface="Times New Roman"/>
                <a:ea typeface="Times New Roman"/>
                <a:cs typeface="Times New Roman"/>
                <a:sym typeface="Times New Roman"/>
                <a:hlinkClick r:id="rId4"/>
              </a:rPr>
              <a:t>jtmc1959@yahoo.com</a:t>
            </a:r>
            <a:endParaRPr lang="en-US" sz="2800" b="1" dirty="0">
              <a:latin typeface="Times New Roman"/>
              <a:ea typeface="Times New Roman"/>
              <a:cs typeface="Times New Roman"/>
              <a:sym typeface="Times New Roman"/>
            </a:endParaRPr>
          </a:p>
          <a:p>
            <a:pPr marL="342900" indent="-342900">
              <a:lnSpc>
                <a:spcPct val="100000"/>
              </a:lnSpc>
              <a:spcBef>
                <a:spcPts val="700"/>
              </a:spcBef>
              <a:buSzPts val="2300"/>
            </a:pPr>
            <a:r>
              <a:rPr lang="en-US" sz="2800" b="1" dirty="0">
                <a:latin typeface="Times New Roman"/>
                <a:ea typeface="Times New Roman"/>
                <a:cs typeface="Times New Roman"/>
                <a:sym typeface="Times New Roman"/>
              </a:rPr>
              <a:t>Sgt. Paul </a:t>
            </a:r>
            <a:r>
              <a:rPr lang="en-US" sz="2800" b="1" dirty="0" err="1">
                <a:latin typeface="Times New Roman"/>
                <a:ea typeface="Times New Roman"/>
                <a:cs typeface="Times New Roman"/>
                <a:sym typeface="Times New Roman"/>
              </a:rPr>
              <a:t>Tapao</a:t>
            </a:r>
            <a:r>
              <a:rPr lang="en-US" sz="2800" b="1" dirty="0">
                <a:latin typeface="Times New Roman"/>
                <a:ea typeface="Times New Roman"/>
                <a:cs typeface="Times New Roman"/>
                <a:sym typeface="Times New Roman"/>
              </a:rPr>
              <a:t>, GPD @ </a:t>
            </a:r>
            <a:r>
              <a:rPr lang="en-US" sz="2800" b="1" u="sng" dirty="0">
                <a:solidFill>
                  <a:schemeClr val="hlink"/>
                </a:solidFill>
                <a:hlinkClick r:id="rId5"/>
              </a:rPr>
              <a:t>psntapao@gdoe.net</a:t>
            </a:r>
            <a:r>
              <a:rPr lang="en-US" sz="2800" dirty="0"/>
              <a:t>; </a:t>
            </a:r>
            <a:r>
              <a:rPr lang="en-US" sz="2800" b="1" u="sng" dirty="0">
                <a:solidFill>
                  <a:schemeClr val="hlink"/>
                </a:solidFill>
                <a:hlinkClick r:id="rId6"/>
              </a:rPr>
              <a:t>paul.tapao@gpd.guam.gov</a:t>
            </a:r>
            <a:r>
              <a:rPr lang="en-US" sz="2800" b="1" dirty="0"/>
              <a:t>  </a:t>
            </a:r>
          </a:p>
          <a:p>
            <a:pPr marL="342900" indent="-342900">
              <a:lnSpc>
                <a:spcPct val="100000"/>
              </a:lnSpc>
              <a:spcBef>
                <a:spcPts val="700"/>
              </a:spcBef>
              <a:buSzPts val="2300"/>
            </a:pPr>
            <a:r>
              <a:rPr lang="en-US" sz="2800" b="1" dirty="0">
                <a:latin typeface="Times New Roman"/>
                <a:ea typeface="Times New Roman"/>
                <a:cs typeface="Times New Roman"/>
                <a:sym typeface="Times New Roman"/>
              </a:rPr>
              <a:t>Christopher Anderson, SSSD Administrator @ </a:t>
            </a:r>
            <a:r>
              <a:rPr lang="en-US" sz="2800" b="1" u="sng" dirty="0">
                <a:solidFill>
                  <a:schemeClr val="hlink"/>
                </a:solidFill>
                <a:hlinkClick r:id="rId7"/>
              </a:rPr>
              <a:t>cjanderson@gdoe.net</a:t>
            </a:r>
            <a:r>
              <a:rPr lang="en-US" sz="2800" b="1" dirty="0">
                <a:solidFill>
                  <a:srgbClr val="2E75B6"/>
                </a:solidFill>
                <a:latin typeface="Times New Roman"/>
                <a:ea typeface="Times New Roman"/>
                <a:cs typeface="Times New Roman"/>
                <a:sym typeface="Times New Roman"/>
              </a:rPr>
              <a:t> </a:t>
            </a:r>
            <a:endParaRPr lang="en-US" sz="2800" b="1" dirty="0">
              <a:latin typeface="Times New Roman"/>
              <a:ea typeface="Times New Roman"/>
              <a:cs typeface="Times New Roman"/>
              <a:sym typeface="Times New Roman"/>
            </a:endParaRPr>
          </a:p>
          <a:p>
            <a:pPr marL="342900" indent="-342900">
              <a:lnSpc>
                <a:spcPct val="80000"/>
              </a:lnSpc>
              <a:spcBef>
                <a:spcPts val="700"/>
              </a:spcBef>
              <a:buSzPts val="2300"/>
            </a:pPr>
            <a:r>
              <a:rPr lang="en-US" sz="2800" b="1" dirty="0">
                <a:latin typeface="Times New Roman"/>
                <a:ea typeface="Times New Roman"/>
                <a:cs typeface="Times New Roman"/>
                <a:sym typeface="Times New Roman"/>
              </a:rPr>
              <a:t>Sherry Sanchez, SAO Supervisor @ </a:t>
            </a:r>
            <a:r>
              <a:rPr lang="en-US" sz="2800" b="1" u="sng" dirty="0">
                <a:solidFill>
                  <a:schemeClr val="hlink"/>
                </a:solidFill>
                <a:hlinkClick r:id="rId8"/>
              </a:rPr>
              <a:t>sherry.sanchez@gdoe.net</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1960562" y="93662"/>
            <a:ext cx="8229600" cy="1143000"/>
          </a:xfrm>
          <a:prstGeom prst="rect">
            <a:avLst/>
          </a:prstGeom>
          <a:noFill/>
          <a:ln>
            <a:noFill/>
          </a:ln>
        </p:spPr>
        <p:txBody>
          <a:bodyPr spcFirstLastPara="1" wrap="square" lIns="91425" tIns="45700" rIns="91425" bIns="45700" anchor="ctr" anchorCtr="0">
            <a:noAutofit/>
          </a:bodyPr>
          <a:lstStyle/>
          <a:p>
            <a:pPr algn="ctr">
              <a:buClr>
                <a:schemeClr val="dk1"/>
              </a:buClr>
              <a:buSzPts val="3300"/>
            </a:pPr>
            <a:r>
              <a:rPr lang="en-US" sz="4000" b="1" dirty="0">
                <a:latin typeface="Times New Roman"/>
                <a:ea typeface="Times New Roman"/>
                <a:cs typeface="Times New Roman"/>
                <a:sym typeface="Times New Roman"/>
              </a:rPr>
              <a:t>GOALS AND OBJECTIVES</a:t>
            </a:r>
            <a:r>
              <a:rPr lang="en-US" sz="4000" dirty="0">
                <a:latin typeface="Times New Roman"/>
                <a:ea typeface="Times New Roman"/>
                <a:cs typeface="Times New Roman"/>
                <a:sym typeface="Times New Roman"/>
              </a:rPr>
              <a:t> </a:t>
            </a:r>
            <a:endParaRPr lang="en-US" sz="4000" dirty="0"/>
          </a:p>
        </p:txBody>
      </p:sp>
      <p:sp>
        <p:nvSpPr>
          <p:cNvPr id="117" name="Google Shape;117;p18"/>
          <p:cNvSpPr txBox="1">
            <a:spLocks noGrp="1"/>
          </p:cNvSpPr>
          <p:nvPr>
            <p:ph type="body" idx="1"/>
          </p:nvPr>
        </p:nvSpPr>
        <p:spPr>
          <a:xfrm>
            <a:off x="394447" y="1013142"/>
            <a:ext cx="11403106" cy="5410200"/>
          </a:xfrm>
          <a:prstGeom prst="rect">
            <a:avLst/>
          </a:prstGeom>
          <a:noFill/>
          <a:ln>
            <a:noFill/>
          </a:ln>
        </p:spPr>
        <p:txBody>
          <a:bodyPr spcFirstLastPara="1" wrap="square" lIns="91425" tIns="45700" rIns="91425" bIns="45700" anchor="t" anchorCtr="0">
            <a:noAutofit/>
          </a:bodyPr>
          <a:lstStyle/>
          <a:p>
            <a:pPr marL="171450" indent="-177800">
              <a:spcBef>
                <a:spcPts val="0"/>
              </a:spcBef>
              <a:buClr>
                <a:srgbClr val="000000"/>
              </a:buClr>
              <a:buSzPts val="2800"/>
            </a:pPr>
            <a:r>
              <a:rPr lang="en-US" sz="3600" dirty="0">
                <a:solidFill>
                  <a:srgbClr val="000000"/>
                </a:solidFill>
                <a:latin typeface="Times New Roman"/>
                <a:ea typeface="Times New Roman"/>
                <a:cs typeface="Times New Roman"/>
                <a:sym typeface="Times New Roman"/>
              </a:rPr>
              <a:t>To educate schools on the Board Policy and Standard Operating Procedures governing the School Crime Stoppers Program</a:t>
            </a:r>
          </a:p>
          <a:p>
            <a:pPr marL="171450" indent="-177800">
              <a:spcBef>
                <a:spcPts val="0"/>
              </a:spcBef>
              <a:buClr>
                <a:srgbClr val="000000"/>
              </a:buClr>
              <a:buSzPts val="2800"/>
            </a:pPr>
            <a:r>
              <a:rPr lang="en-US" sz="3600" dirty="0">
                <a:solidFill>
                  <a:srgbClr val="000000"/>
                </a:solidFill>
                <a:latin typeface="Times New Roman"/>
                <a:ea typeface="Times New Roman"/>
                <a:cs typeface="Times New Roman"/>
                <a:sym typeface="Times New Roman"/>
              </a:rPr>
              <a:t>For each school to establish a crime reporting program that provides a safe learning environment for everyone</a:t>
            </a:r>
            <a:r>
              <a:rPr lang="en-US" sz="3200" dirty="0">
                <a:solidFill>
                  <a:srgbClr val="000000"/>
                </a:solidFill>
                <a:latin typeface="Times New Roman"/>
                <a:ea typeface="Times New Roman"/>
                <a:cs typeface="Times New Roman"/>
                <a:sym typeface="Times New Roman"/>
              </a:rPr>
              <a:t>.</a:t>
            </a:r>
            <a:endParaRPr sz="2800" dirty="0"/>
          </a:p>
          <a:p>
            <a:pPr marL="171450" indent="-177800">
              <a:spcBef>
                <a:spcPts val="700"/>
              </a:spcBef>
              <a:buSzPts val="2800"/>
            </a:pPr>
            <a:r>
              <a:rPr lang="en-US" sz="3600" dirty="0">
                <a:latin typeface="Times New Roman"/>
                <a:ea typeface="Times New Roman"/>
                <a:cs typeface="Times New Roman"/>
                <a:sym typeface="Times New Roman"/>
              </a:rPr>
              <a:t>Encourage students and community to submit anonymous tips using either a tip box or the P3 app</a:t>
            </a:r>
            <a:endParaRPr sz="2800" dirty="0"/>
          </a:p>
          <a:p>
            <a:pPr marL="171450" indent="-177800">
              <a:spcBef>
                <a:spcPts val="700"/>
              </a:spcBef>
              <a:buSzPts val="2800"/>
            </a:pPr>
            <a:r>
              <a:rPr lang="en-US" sz="3600" dirty="0">
                <a:latin typeface="Times New Roman"/>
                <a:ea typeface="Times New Roman"/>
                <a:cs typeface="Times New Roman"/>
                <a:sym typeface="Times New Roman"/>
              </a:rPr>
              <a:t>Empower students and community with a sense of ownership knowing that something will be done to address crime in schools and in Guam. </a:t>
            </a:r>
          </a:p>
          <a:p>
            <a:pPr marL="0" indent="0">
              <a:spcBef>
                <a:spcPts val="700"/>
              </a:spcBef>
              <a:buSzPts val="2800"/>
              <a:buNone/>
            </a:pPr>
            <a:r>
              <a:rPr lang="en-US" sz="3600" i="1" dirty="0">
                <a:solidFill>
                  <a:srgbClr val="FF0000"/>
                </a:solidFill>
                <a:latin typeface="Times New Roman"/>
                <a:cs typeface="Times New Roman"/>
                <a:sym typeface="Times New Roman"/>
              </a:rPr>
              <a:t>***Thank you to all schools who answered the survey</a:t>
            </a:r>
            <a:endParaRPr sz="2800" i="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2152650" y="365125"/>
            <a:ext cx="7886700" cy="1325562"/>
          </a:xfrm>
          <a:prstGeom prst="rect">
            <a:avLst/>
          </a:prstGeom>
          <a:noFill/>
          <a:ln>
            <a:noFill/>
          </a:ln>
        </p:spPr>
        <p:txBody>
          <a:bodyPr spcFirstLastPara="1" wrap="square" lIns="91425" tIns="45700" rIns="91425" bIns="45700" anchor="ctr" anchorCtr="0">
            <a:noAutofit/>
          </a:bodyPr>
          <a:lstStyle/>
          <a:p>
            <a:pPr algn="ctr">
              <a:buClr>
                <a:schemeClr val="dk1"/>
              </a:buClr>
              <a:buSzPts val="3300"/>
            </a:pPr>
            <a:r>
              <a:rPr lang="en-US" sz="4000" b="1" dirty="0">
                <a:latin typeface="Times New Roman" panose="02020603050405020304" pitchFamily="18" charset="0"/>
                <a:cs typeface="Times New Roman" panose="02020603050405020304" pitchFamily="18" charset="0"/>
              </a:rPr>
              <a:t>SCHOOL CRIME STOPPERS PROGRAM</a:t>
            </a:r>
            <a:endParaRPr lang="en-US" sz="4000" dirty="0"/>
          </a:p>
        </p:txBody>
      </p:sp>
      <p:sp>
        <p:nvSpPr>
          <p:cNvPr id="129" name="Google Shape;129;p20"/>
          <p:cNvSpPr txBox="1">
            <a:spLocks noGrp="1"/>
          </p:cNvSpPr>
          <p:nvPr>
            <p:ph type="body" idx="1"/>
          </p:nvPr>
        </p:nvSpPr>
        <p:spPr>
          <a:xfrm>
            <a:off x="613186" y="1690687"/>
            <a:ext cx="10757647" cy="4542600"/>
          </a:xfrm>
          <a:prstGeom prst="rect">
            <a:avLst/>
          </a:prstGeom>
          <a:noFill/>
          <a:ln>
            <a:noFill/>
          </a:ln>
        </p:spPr>
        <p:txBody>
          <a:bodyPr spcFirstLastPara="1" wrap="square" lIns="91425" tIns="45700" rIns="91425" bIns="45700" anchor="t" anchorCtr="0">
            <a:noAutofit/>
          </a:bodyPr>
          <a:lstStyle/>
          <a:p>
            <a:pPr marL="171450" indent="-171450">
              <a:lnSpc>
                <a:spcPct val="80000"/>
              </a:lnSpc>
              <a:spcBef>
                <a:spcPts val="0"/>
              </a:spcBef>
              <a:buSzPts val="2600"/>
            </a:pPr>
            <a:r>
              <a:rPr lang="en-US" sz="2800" dirty="0">
                <a:latin typeface="Times New Roman" panose="02020603050405020304" pitchFamily="18" charset="0"/>
                <a:cs typeface="Times New Roman" panose="02020603050405020304" pitchFamily="18" charset="0"/>
              </a:rPr>
              <a:t>Guam Public Law  31-100 created School Crime Stoppers to provide a safe school program in our public school system on September 30, 2011.  This program aids law enforcement and school officials in reducing criminal activity and related problems in schools, on school grounds, and in the nearby communities.  Situations involving the possession of illegal drugs and weapons, and destruction of property will be addressed. </a:t>
            </a:r>
            <a:endParaRPr lang="en-US" sz="2400" dirty="0">
              <a:latin typeface="Times New Roman" panose="02020603050405020304" pitchFamily="18" charset="0"/>
              <a:cs typeface="Times New Roman" panose="02020603050405020304" pitchFamily="18" charset="0"/>
            </a:endParaRPr>
          </a:p>
          <a:p>
            <a:pPr marL="171450" indent="-171450">
              <a:lnSpc>
                <a:spcPct val="80000"/>
              </a:lnSpc>
              <a:spcBef>
                <a:spcPts val="700"/>
              </a:spcBef>
              <a:buSzPts val="2600"/>
            </a:pPr>
            <a:r>
              <a:rPr lang="en-US" sz="3200" u="sng" dirty="0">
                <a:solidFill>
                  <a:schemeClr val="hlink"/>
                </a:solidFill>
                <a:latin typeface="Times New Roman" panose="02020603050405020304" pitchFamily="18" charset="0"/>
                <a:cs typeface="Times New Roman" panose="02020603050405020304" pitchFamily="18" charset="0"/>
                <a:hlinkClick r:id="rId3" action="ppaction://hlinkfile"/>
              </a:rPr>
              <a:t>BP 472</a:t>
            </a:r>
            <a:endParaRPr lang="en-US" sz="2800" dirty="0">
              <a:latin typeface="Times New Roman" panose="02020603050405020304" pitchFamily="18" charset="0"/>
              <a:cs typeface="Times New Roman" panose="02020603050405020304" pitchFamily="18" charset="0"/>
            </a:endParaRPr>
          </a:p>
          <a:p>
            <a:pPr marL="171450" indent="-171450">
              <a:lnSpc>
                <a:spcPct val="80000"/>
              </a:lnSpc>
              <a:spcBef>
                <a:spcPts val="700"/>
              </a:spcBef>
              <a:buSzPts val="2600"/>
            </a:pPr>
            <a:r>
              <a:rPr lang="en-US" sz="3200" u="sng" dirty="0">
                <a:solidFill>
                  <a:schemeClr val="hlink"/>
                </a:solidFill>
                <a:latin typeface="Times New Roman" panose="02020603050405020304" pitchFamily="18" charset="0"/>
                <a:cs typeface="Times New Roman" panose="02020603050405020304" pitchFamily="18" charset="0"/>
                <a:hlinkClick r:id="rId4" action="ppaction://hlinkfile"/>
              </a:rPr>
              <a:t>SOP 1200-008</a:t>
            </a:r>
            <a:endParaRPr lang="en-US" sz="3200" u="sng" dirty="0">
              <a:solidFill>
                <a:schemeClr val="hlink"/>
              </a:solidFill>
              <a:latin typeface="Times New Roman" panose="02020603050405020304" pitchFamily="18" charset="0"/>
              <a:cs typeface="Times New Roman" panose="02020603050405020304" pitchFamily="18" charset="0"/>
            </a:endParaRPr>
          </a:p>
          <a:p>
            <a:pPr marL="171450" indent="-171450">
              <a:lnSpc>
                <a:spcPct val="80000"/>
              </a:lnSpc>
              <a:spcBef>
                <a:spcPts val="700"/>
              </a:spcBef>
              <a:buSzPts val="2600"/>
            </a:pPr>
            <a:r>
              <a:rPr lang="en-US" sz="2800" dirty="0">
                <a:latin typeface="Times New Roman" panose="02020603050405020304" pitchFamily="18" charset="0"/>
                <a:cs typeface="Times New Roman" panose="02020603050405020304" pitchFamily="18" charset="0"/>
                <a:hlinkClick r:id="rId5"/>
              </a:rPr>
              <a:t>GDOE Crime Stoppers Web Page Address:  https://www.gdoe.net/District/Department/9-Student-Support-Services-Division-SSSD/1544-Crime-Stoppers-in-Schools.html</a:t>
            </a:r>
            <a:endParaRPr lang="en-US" sz="2800" dirty="0">
              <a:latin typeface="Times New Roman" panose="02020603050405020304" pitchFamily="18" charset="0"/>
              <a:cs typeface="Times New Roman" panose="02020603050405020304" pitchFamily="18" charset="0"/>
            </a:endParaRPr>
          </a:p>
          <a:p>
            <a:pPr marL="171450" indent="-171450">
              <a:lnSpc>
                <a:spcPct val="80000"/>
              </a:lnSpc>
              <a:spcBef>
                <a:spcPts val="700"/>
              </a:spcBef>
              <a:buSzPts val="2600"/>
            </a:pPr>
            <a:endParaRPr dirty="0">
              <a:latin typeface="Times New Roman" panose="02020603050405020304" pitchFamily="18" charset="0"/>
              <a:cs typeface="Times New Roman" panose="02020603050405020304" pitchFamily="18" charset="0"/>
            </a:endParaRPr>
          </a:p>
        </p:txBody>
      </p:sp>
      <p:pic>
        <p:nvPicPr>
          <p:cNvPr id="130" name="Google Shape;130;p20"/>
          <p:cNvPicPr preferRelativeResize="0"/>
          <p:nvPr/>
        </p:nvPicPr>
        <p:blipFill rotWithShape="1">
          <a:blip r:embed="rId6">
            <a:alphaModFix/>
          </a:blip>
          <a:srcRect/>
          <a:stretch/>
        </p:blipFill>
        <p:spPr>
          <a:xfrm>
            <a:off x="10252037" y="624713"/>
            <a:ext cx="1559559" cy="1065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96" y="-126195"/>
            <a:ext cx="10370371" cy="1545562"/>
          </a:xfrm>
        </p:spPr>
        <p:txBody>
          <a:bodyPr/>
          <a:lstStyle/>
          <a:p>
            <a:pPr algn="ctr"/>
            <a:r>
              <a:rPr lang="en-US" sz="4000" b="1" dirty="0">
                <a:latin typeface="Times New Roman" panose="02020603050405020304" pitchFamily="18" charset="0"/>
                <a:cs typeface="Times New Roman" panose="02020603050405020304" pitchFamily="18" charset="0"/>
              </a:rPr>
              <a:t>Board Policy 472 (Outline)</a:t>
            </a:r>
          </a:p>
        </p:txBody>
      </p:sp>
      <p:sp>
        <p:nvSpPr>
          <p:cNvPr id="3" name="Text Placeholder 2"/>
          <p:cNvSpPr>
            <a:spLocks noGrp="1"/>
          </p:cNvSpPr>
          <p:nvPr>
            <p:ph type="body" idx="1"/>
          </p:nvPr>
        </p:nvSpPr>
        <p:spPr>
          <a:xfrm>
            <a:off x="172122" y="1125504"/>
            <a:ext cx="11489167" cy="5845452"/>
          </a:xfrm>
        </p:spPr>
        <p:txBody>
          <a:bodyPr/>
          <a:lstStyle/>
          <a:p>
            <a:r>
              <a:rPr lang="en-US" sz="3600" dirty="0">
                <a:latin typeface="Times New Roman" panose="02020603050405020304" pitchFamily="18" charset="0"/>
                <a:cs typeface="Times New Roman" panose="02020603050405020304" pitchFamily="18" charset="0"/>
              </a:rPr>
              <a:t>Effective:  3/21/12</a:t>
            </a:r>
          </a:p>
          <a:p>
            <a:r>
              <a:rPr lang="en-US" sz="3600" dirty="0">
                <a:latin typeface="Times New Roman" panose="02020603050405020304" pitchFamily="18" charset="0"/>
                <a:cs typeface="Times New Roman" panose="02020603050405020304" pitchFamily="18" charset="0"/>
              </a:rPr>
              <a:t>Defines the role of a School Safety Coordinator as a collateral duty</a:t>
            </a:r>
          </a:p>
          <a:p>
            <a:r>
              <a:rPr lang="en-US" sz="3600" dirty="0">
                <a:latin typeface="Times New Roman" panose="02020603050405020304" pitchFamily="18" charset="0"/>
                <a:cs typeface="Times New Roman" panose="02020603050405020304" pitchFamily="18" charset="0"/>
              </a:rPr>
              <a:t>Defines the role/duties of a School Crime Stoppers Coordinator</a:t>
            </a:r>
          </a:p>
          <a:p>
            <a:r>
              <a:rPr lang="en-US" sz="3600" dirty="0">
                <a:latin typeface="Times New Roman" panose="02020603050405020304" pitchFamily="18" charset="0"/>
                <a:cs typeface="Times New Roman" panose="02020603050405020304" pitchFamily="18" charset="0"/>
              </a:rPr>
              <a:t>Data Collection:  Both the SSC and the SCSC work in tandem to provide data to obtain grants to increase student involvement and promotion of a safe-crime free schools</a:t>
            </a:r>
          </a:p>
          <a:p>
            <a:pPr lvl="1">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Published Quarterly on the GDOE website</a:t>
            </a:r>
          </a:p>
          <a:p>
            <a:pPr>
              <a:buFont typeface="Arial" panose="020B0604020202020204" pitchFamily="34" charset="0"/>
              <a:buChar char="•"/>
            </a:pPr>
            <a:r>
              <a:rPr lang="en-US" sz="3200" dirty="0"/>
              <a:t> </a:t>
            </a:r>
            <a:r>
              <a:rPr lang="en-US" sz="3200" dirty="0">
                <a:latin typeface="Times New Roman" panose="02020603050405020304" pitchFamily="18" charset="0"/>
                <a:cs typeface="Times New Roman" panose="02020603050405020304" pitchFamily="18" charset="0"/>
              </a:rPr>
              <a:t>Program to be implemented in ALL GDOE schools</a:t>
            </a:r>
          </a:p>
          <a:p>
            <a:endParaRPr lang="en-US" sz="2400" dirty="0"/>
          </a:p>
          <a:p>
            <a:endParaRPr lang="en-US" sz="2400" dirty="0"/>
          </a:p>
          <a:p>
            <a:endParaRPr lang="en-US" sz="2400" dirty="0"/>
          </a:p>
        </p:txBody>
      </p:sp>
    </p:spTree>
    <p:extLst>
      <p:ext uri="{BB962C8B-B14F-4D97-AF65-F5344CB8AC3E}">
        <p14:creationId xmlns:p14="http://schemas.microsoft.com/office/powerpoint/2010/main" val="75262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96" y="-126195"/>
            <a:ext cx="10370371" cy="1545562"/>
          </a:xfrm>
        </p:spPr>
        <p:txBody>
          <a:bodyPr/>
          <a:lstStyle/>
          <a:p>
            <a:pPr algn="ctr"/>
            <a:r>
              <a:rPr lang="en-US" sz="4000" b="1" dirty="0">
                <a:latin typeface="Times New Roman" panose="02020603050405020304" pitchFamily="18" charset="0"/>
                <a:cs typeface="Times New Roman" panose="02020603050405020304" pitchFamily="18" charset="0"/>
              </a:rPr>
              <a:t>SOP 1200-008 (Outline)</a:t>
            </a:r>
          </a:p>
        </p:txBody>
      </p:sp>
      <p:sp>
        <p:nvSpPr>
          <p:cNvPr id="3" name="Text Placeholder 2"/>
          <p:cNvSpPr>
            <a:spLocks noGrp="1"/>
          </p:cNvSpPr>
          <p:nvPr>
            <p:ph type="body" idx="1"/>
          </p:nvPr>
        </p:nvSpPr>
        <p:spPr>
          <a:xfrm>
            <a:off x="161364" y="888835"/>
            <a:ext cx="11489167" cy="5845452"/>
          </a:xfrm>
        </p:spPr>
        <p:txBody>
          <a:bodyPr/>
          <a:lstStyle/>
          <a:p>
            <a:r>
              <a:rPr lang="en-US" sz="3600" dirty="0">
                <a:latin typeface="Times New Roman" panose="02020603050405020304" pitchFamily="18" charset="0"/>
                <a:cs typeface="Times New Roman" panose="02020603050405020304" pitchFamily="18" charset="0"/>
              </a:rPr>
              <a:t>Effective:  11/1/12</a:t>
            </a:r>
          </a:p>
          <a:p>
            <a:r>
              <a:rPr lang="en-US" sz="3600" dirty="0">
                <a:latin typeface="Times New Roman" panose="02020603050405020304" pitchFamily="18" charset="0"/>
                <a:cs typeface="Times New Roman" panose="02020603050405020304" pitchFamily="18" charset="0"/>
              </a:rPr>
              <a:t>Procedures:  </a:t>
            </a:r>
          </a:p>
          <a:p>
            <a:pPr lvl="1">
              <a:buFont typeface="Wingdings" panose="05000000000000000000" pitchFamily="2" charset="2"/>
              <a:buChar char="v"/>
            </a:pPr>
            <a:r>
              <a:rPr lang="en-US" sz="3300" dirty="0">
                <a:latin typeface="Times New Roman" panose="02020603050405020304" pitchFamily="18" charset="0"/>
                <a:cs typeface="Times New Roman" panose="02020603050405020304" pitchFamily="18" charset="0"/>
              </a:rPr>
              <a:t>School Principal to appoint a SSC NLT the 3 weeks from 1</a:t>
            </a:r>
            <a:r>
              <a:rPr lang="en-US" sz="3300" baseline="30000" dirty="0">
                <a:latin typeface="Times New Roman" panose="02020603050405020304" pitchFamily="18" charset="0"/>
                <a:cs typeface="Times New Roman" panose="02020603050405020304" pitchFamily="18" charset="0"/>
              </a:rPr>
              <a:t>st</a:t>
            </a:r>
            <a:r>
              <a:rPr lang="en-US" sz="3300" dirty="0">
                <a:latin typeface="Times New Roman" panose="02020603050405020304" pitchFamily="18" charset="0"/>
                <a:cs typeface="Times New Roman" panose="02020603050405020304" pitchFamily="18" charset="0"/>
              </a:rPr>
              <a:t> day of school year</a:t>
            </a:r>
          </a:p>
          <a:p>
            <a:pPr lvl="1">
              <a:buFont typeface="Wingdings" panose="05000000000000000000" pitchFamily="2" charset="2"/>
              <a:buChar char="v"/>
            </a:pPr>
            <a:r>
              <a:rPr lang="en-US" sz="3300" dirty="0">
                <a:latin typeface="Times New Roman" panose="02020603050405020304" pitchFamily="18" charset="0"/>
                <a:cs typeface="Times New Roman" panose="02020603050405020304" pitchFamily="18" charset="0"/>
              </a:rPr>
              <a:t>Program in place NLT 6 weeks from 1</a:t>
            </a:r>
            <a:r>
              <a:rPr lang="en-US" sz="3300" baseline="30000" dirty="0">
                <a:latin typeface="Times New Roman" panose="02020603050405020304" pitchFamily="18" charset="0"/>
                <a:cs typeface="Times New Roman" panose="02020603050405020304" pitchFamily="18" charset="0"/>
              </a:rPr>
              <a:t>st</a:t>
            </a:r>
            <a:r>
              <a:rPr lang="en-US" sz="3300" dirty="0">
                <a:latin typeface="Times New Roman" panose="02020603050405020304" pitchFamily="18" charset="0"/>
                <a:cs typeface="Times New Roman" panose="02020603050405020304" pitchFamily="18" charset="0"/>
              </a:rPr>
              <a:t> day of school year</a:t>
            </a:r>
          </a:p>
          <a:p>
            <a:pPr lvl="1">
              <a:buFont typeface="Wingdings" panose="05000000000000000000" pitchFamily="2" charset="2"/>
              <a:buChar char="v"/>
            </a:pPr>
            <a:r>
              <a:rPr lang="en-US" sz="3300" dirty="0">
                <a:latin typeface="Times New Roman" panose="02020603050405020304" pitchFamily="18" charset="0"/>
                <a:cs typeface="Times New Roman" panose="02020603050405020304" pitchFamily="18" charset="0"/>
              </a:rPr>
              <a:t>Crime Stoppers Flow Chart</a:t>
            </a:r>
          </a:p>
          <a:p>
            <a:r>
              <a:rPr lang="en-US" sz="3600" dirty="0">
                <a:latin typeface="Times New Roman" panose="02020603050405020304" pitchFamily="18" charset="0"/>
                <a:cs typeface="Times New Roman" panose="02020603050405020304" pitchFamily="18" charset="0"/>
              </a:rPr>
              <a:t>Responsibilities of the SSC: (Next Slide)</a:t>
            </a:r>
          </a:p>
          <a:p>
            <a:r>
              <a:rPr lang="en-US" sz="3600" dirty="0">
                <a:latin typeface="Times New Roman" panose="02020603050405020304" pitchFamily="18" charset="0"/>
                <a:cs typeface="Times New Roman" panose="02020603050405020304" pitchFamily="18" charset="0"/>
              </a:rPr>
              <a:t>Training:  Provided by the SCSC and Guam Crime Stoppers</a:t>
            </a:r>
          </a:p>
          <a:p>
            <a:r>
              <a:rPr lang="en-US" sz="3600" dirty="0">
                <a:latin typeface="Times New Roman" panose="02020603050405020304" pitchFamily="18" charset="0"/>
                <a:cs typeface="Times New Roman" panose="02020603050405020304" pitchFamily="18" charset="0"/>
              </a:rPr>
              <a:t>Reports:  School administrator/designee to provide Tips data quarterly to SSSD for publication on website</a:t>
            </a:r>
            <a:endParaRPr lang="en-US" sz="2400" dirty="0"/>
          </a:p>
          <a:p>
            <a:endParaRPr lang="en-US" sz="2400" dirty="0"/>
          </a:p>
          <a:p>
            <a:endParaRPr lang="en-US" sz="2400" dirty="0"/>
          </a:p>
        </p:txBody>
      </p:sp>
    </p:spTree>
    <p:extLst>
      <p:ext uri="{BB962C8B-B14F-4D97-AF65-F5344CB8AC3E}">
        <p14:creationId xmlns:p14="http://schemas.microsoft.com/office/powerpoint/2010/main" val="147645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96" y="-126195"/>
            <a:ext cx="10370371" cy="1545562"/>
          </a:xfrm>
        </p:spPr>
        <p:txBody>
          <a:bodyPr/>
          <a:lstStyle/>
          <a:p>
            <a:pPr algn="ctr"/>
            <a:r>
              <a:rPr lang="en-US" sz="4000" b="1" dirty="0">
                <a:latin typeface="Times New Roman" panose="02020603050405020304" pitchFamily="18" charset="0"/>
                <a:cs typeface="Times New Roman" panose="02020603050405020304" pitchFamily="18" charset="0"/>
              </a:rPr>
              <a:t>School Safety Coordinator (SSC) Duties and Responsibilities</a:t>
            </a:r>
          </a:p>
        </p:txBody>
      </p:sp>
      <p:sp>
        <p:nvSpPr>
          <p:cNvPr id="3" name="Text Placeholder 2"/>
          <p:cNvSpPr>
            <a:spLocks noGrp="1"/>
          </p:cNvSpPr>
          <p:nvPr>
            <p:ph type="body" idx="1"/>
          </p:nvPr>
        </p:nvSpPr>
        <p:spPr>
          <a:xfrm>
            <a:off x="172122" y="1254595"/>
            <a:ext cx="11489167" cy="5603405"/>
          </a:xfrm>
        </p:spPr>
        <p:txBody>
          <a:bodyPr/>
          <a:lstStyle/>
          <a:p>
            <a:r>
              <a:rPr lang="en-US" sz="2800" dirty="0">
                <a:latin typeface="Times New Roman" panose="02020603050405020304" pitchFamily="18" charset="0"/>
                <a:cs typeface="Times New Roman" panose="02020603050405020304" pitchFamily="18" charset="0"/>
              </a:rPr>
              <a:t>Overseeing the DOE School Crime Stopper Program as a collateral duty.</a:t>
            </a:r>
          </a:p>
          <a:p>
            <a:r>
              <a:rPr lang="en-US" sz="2800" dirty="0">
                <a:latin typeface="Times New Roman" panose="02020603050405020304" pitchFamily="18" charset="0"/>
                <a:cs typeface="Times New Roman" panose="02020603050405020304" pitchFamily="18" charset="0"/>
              </a:rPr>
              <a:t>Coordinate with the School Crime Stoppers Coordinator-GPD (SCSC) to conduct training on the P3 app and other ways of submitting tips </a:t>
            </a:r>
          </a:p>
          <a:p>
            <a:r>
              <a:rPr lang="en-US" sz="2800" dirty="0">
                <a:latin typeface="Times New Roman" panose="02020603050405020304" pitchFamily="18" charset="0"/>
                <a:cs typeface="Times New Roman" panose="02020603050405020304" pitchFamily="18" charset="0"/>
              </a:rPr>
              <a:t>Check the “Tips Box” daily and notify the SCSC if there are tips for disposition and action. (If still in use)</a:t>
            </a:r>
          </a:p>
          <a:p>
            <a:r>
              <a:rPr lang="en-US" sz="2800" dirty="0">
                <a:latin typeface="Times New Roman" panose="02020603050405020304" pitchFamily="18" charset="0"/>
                <a:cs typeface="Times New Roman" panose="02020603050405020304" pitchFamily="18" charset="0"/>
              </a:rPr>
              <a:t>Organize awareness and education events for students and the broader community. (Target age group 3</a:t>
            </a:r>
            <a:r>
              <a:rPr lang="en-US" sz="2800" baseline="30000" dirty="0">
                <a:latin typeface="Times New Roman" panose="02020603050405020304" pitchFamily="18" charset="0"/>
                <a:cs typeface="Times New Roman" panose="02020603050405020304" pitchFamily="18" charset="0"/>
              </a:rPr>
              <a:t>rd</a:t>
            </a:r>
            <a:r>
              <a:rPr lang="en-US" sz="2800" dirty="0">
                <a:latin typeface="Times New Roman" panose="02020603050405020304" pitchFamily="18" charset="0"/>
                <a:cs typeface="Times New Roman" panose="02020603050405020304" pitchFamily="18" charset="0"/>
              </a:rPr>
              <a:t> grade and up)</a:t>
            </a:r>
          </a:p>
          <a:p>
            <a:r>
              <a:rPr lang="en-US" sz="2800" dirty="0">
                <a:latin typeface="Times New Roman" panose="02020603050405020304" pitchFamily="18" charset="0"/>
                <a:cs typeface="Times New Roman" panose="02020603050405020304" pitchFamily="18" charset="0"/>
              </a:rPr>
              <a:t>Collaborate with the SCSC in the collection and reporting of statistical data involving tips on a quarterly basis.</a:t>
            </a:r>
          </a:p>
          <a:p>
            <a:pPr lvl="1">
              <a:buFont typeface="Wingdings" panose="05000000000000000000" pitchFamily="2" charset="2"/>
              <a:buChar char="v"/>
            </a:pPr>
            <a:r>
              <a:rPr lang="en-US" sz="2500" dirty="0">
                <a:latin typeface="Times New Roman" panose="02020603050405020304" pitchFamily="18" charset="0"/>
                <a:cs typeface="Times New Roman" panose="02020603050405020304" pitchFamily="18" charset="0"/>
              </a:rPr>
              <a:t>The quarterly report format will itemize each tip, how it was received, and whether it was a crime or school rules violation.  The report is submitted to the Student Support Services Division  and published on the DOE website.</a:t>
            </a:r>
          </a:p>
          <a:p>
            <a:pPr marL="9525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211004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2152650" y="365125"/>
            <a:ext cx="7886700" cy="1325562"/>
          </a:xfrm>
          <a:prstGeom prst="rect">
            <a:avLst/>
          </a:prstGeom>
          <a:noFill/>
          <a:ln>
            <a:noFill/>
          </a:ln>
        </p:spPr>
        <p:txBody>
          <a:bodyPr spcFirstLastPara="1" wrap="square" lIns="91425" tIns="45700" rIns="91425" bIns="45700" anchor="ctr" anchorCtr="0">
            <a:noAutofit/>
          </a:bodyPr>
          <a:lstStyle/>
          <a:p>
            <a:pPr algn="ctr">
              <a:buClr>
                <a:schemeClr val="dk1"/>
              </a:buClr>
              <a:buSzPts val="3300"/>
            </a:pPr>
            <a:r>
              <a:rPr lang="en-US" sz="4000" b="1" dirty="0">
                <a:latin typeface="Times New Roman"/>
                <a:ea typeface="Times New Roman"/>
                <a:cs typeface="Times New Roman"/>
                <a:sym typeface="Times New Roman"/>
              </a:rPr>
              <a:t>IMPORTANT NOTES FOR DESIGNATED SSC</a:t>
            </a:r>
            <a:endParaRPr lang="en-US" sz="4000" b="1" dirty="0"/>
          </a:p>
        </p:txBody>
      </p:sp>
      <p:sp>
        <p:nvSpPr>
          <p:cNvPr id="185" name="Google Shape;185;p29"/>
          <p:cNvSpPr txBox="1">
            <a:spLocks noGrp="1"/>
          </p:cNvSpPr>
          <p:nvPr>
            <p:ph type="body" idx="1"/>
          </p:nvPr>
        </p:nvSpPr>
        <p:spPr>
          <a:xfrm>
            <a:off x="688489" y="1784586"/>
            <a:ext cx="11101892" cy="4623000"/>
          </a:xfrm>
          <a:prstGeom prst="rect">
            <a:avLst/>
          </a:prstGeom>
          <a:noFill/>
          <a:ln>
            <a:noFill/>
          </a:ln>
        </p:spPr>
        <p:txBody>
          <a:bodyPr spcFirstLastPara="1" wrap="square" lIns="91425" tIns="45700" rIns="91425" bIns="45700" anchor="t" anchorCtr="0">
            <a:noAutofit/>
          </a:bodyPr>
          <a:lstStyle/>
          <a:p>
            <a:pPr>
              <a:spcBef>
                <a:spcPts val="0"/>
              </a:spcBef>
              <a:buChar char="●"/>
            </a:pPr>
            <a:r>
              <a:rPr lang="en-US" sz="3600" dirty="0">
                <a:latin typeface="Times New Roman" panose="02020603050405020304" pitchFamily="18" charset="0"/>
                <a:cs typeface="Times New Roman" panose="02020603050405020304" pitchFamily="18" charset="0"/>
              </a:rPr>
              <a:t>All designated SSC will have to fill out and submit a “Confidentiality Clause” prepared by the Guam Crime Stoppers Board to ensure full anonymity is practiced. </a:t>
            </a:r>
            <a:endParaRPr sz="3600" dirty="0">
              <a:latin typeface="Times New Roman" panose="02020603050405020304" pitchFamily="18" charset="0"/>
              <a:cs typeface="Times New Roman" panose="02020603050405020304" pitchFamily="18" charset="0"/>
            </a:endParaRPr>
          </a:p>
          <a:p>
            <a:pPr>
              <a:spcBef>
                <a:spcPts val="0"/>
              </a:spcBef>
              <a:buChar char="●"/>
            </a:pPr>
            <a:r>
              <a:rPr lang="en-US" sz="3600" dirty="0">
                <a:latin typeface="Times New Roman" panose="02020603050405020304" pitchFamily="18" charset="0"/>
                <a:cs typeface="Times New Roman" panose="02020603050405020304" pitchFamily="18" charset="0"/>
              </a:rPr>
              <a:t>All designated SSC will ensure that all tip information remains confidential. </a:t>
            </a:r>
            <a:endParaRPr sz="3600" dirty="0">
              <a:latin typeface="Times New Roman" panose="02020603050405020304" pitchFamily="18" charset="0"/>
              <a:cs typeface="Times New Roman" panose="02020603050405020304" pitchFamily="18" charset="0"/>
            </a:endParaRPr>
          </a:p>
          <a:p>
            <a:pPr>
              <a:spcBef>
                <a:spcPts val="0"/>
              </a:spcBef>
              <a:buChar char="●"/>
            </a:pPr>
            <a:r>
              <a:rPr lang="en-US" sz="3600" dirty="0">
                <a:latin typeface="Times New Roman" panose="02020603050405020304" pitchFamily="18" charset="0"/>
                <a:cs typeface="Times New Roman" panose="02020603050405020304" pitchFamily="18" charset="0"/>
              </a:rPr>
              <a:t>Any information that is released will be punishable by law!!! </a:t>
            </a:r>
          </a:p>
          <a:p>
            <a:pPr marL="95250" indent="0">
              <a:spcBef>
                <a:spcPts val="0"/>
              </a:spcBef>
              <a:buNone/>
            </a:pPr>
            <a:r>
              <a:rPr lang="en-US" sz="3600" i="1" dirty="0">
                <a:solidFill>
                  <a:srgbClr val="FF0000"/>
                </a:solidFill>
              </a:rPr>
              <a:t>***Note:  High Schools still need to have SSC..SROs will assume role of Crime Stoppers Liaisons     </a:t>
            </a:r>
          </a:p>
          <a:p>
            <a:pPr marL="95250" indent="0">
              <a:spcBef>
                <a:spcPts val="0"/>
              </a:spcBef>
              <a:buNone/>
            </a:pPr>
            <a:endParaRPr sz="36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F6F6815E377C43AD99C2B760563AA4" ma:contentTypeVersion="12" ma:contentTypeDescription="Create a new document." ma:contentTypeScope="" ma:versionID="416235812000228956b563f7577f33a7">
  <xsd:schema xmlns:xsd="http://www.w3.org/2001/XMLSchema" xmlns:xs="http://www.w3.org/2001/XMLSchema" xmlns:p="http://schemas.microsoft.com/office/2006/metadata/properties" xmlns:ns3="2e5b493c-0374-4f09-a1c2-04d3f74d114e" xmlns:ns4="7bb40785-301b-4908-acfd-977ddf2b19a0" targetNamespace="http://schemas.microsoft.com/office/2006/metadata/properties" ma:root="true" ma:fieldsID="cc12d842a5a2b2ec6bc04d46fc379d2e" ns3:_="" ns4:_="">
    <xsd:import namespace="2e5b493c-0374-4f09-a1c2-04d3f74d114e"/>
    <xsd:import namespace="7bb40785-301b-4908-acfd-977ddf2b19a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5b493c-0374-4f09-a1c2-04d3f74d114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b40785-301b-4908-acfd-977ddf2b19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2e5b493c-0374-4f09-a1c2-04d3f74d114e" xsi:nil="true"/>
  </documentManagement>
</p:properties>
</file>

<file path=customXml/itemProps1.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2.xml><?xml version="1.0" encoding="utf-8"?>
<ds:datastoreItem xmlns:ds="http://schemas.openxmlformats.org/officeDocument/2006/customXml" ds:itemID="{C9D234E0-9238-4EA6-8DB0-8637FACAD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5b493c-0374-4f09-a1c2-04d3f74d114e"/>
    <ds:schemaRef ds:uri="7bb40785-301b-4908-acfd-977ddf2b19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43685-694E-4579-B109-3C418D49DA65}">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 ds:uri="http://purl.org/dc/dcmitype/"/>
    <ds:schemaRef ds:uri="http://www.w3.org/XML/1998/namespace"/>
    <ds:schemaRef ds:uri="7bb40785-301b-4908-acfd-977ddf2b19a0"/>
    <ds:schemaRef ds:uri="2e5b493c-0374-4f09-a1c2-04d3f74d114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3189</TotalTime>
  <Words>2374</Words>
  <Application>Microsoft Office PowerPoint</Application>
  <PresentationFormat>Widescreen</PresentationFormat>
  <Paragraphs>203</Paragraphs>
  <Slides>35</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Tahoma</vt:lpstr>
      <vt:lpstr>Tenorite</vt:lpstr>
      <vt:lpstr>Times New Roman</vt:lpstr>
      <vt:lpstr>Wingdings</vt:lpstr>
      <vt:lpstr>Office Theme</vt:lpstr>
      <vt:lpstr>1_Office Theme</vt:lpstr>
      <vt:lpstr>School Crime Stoppers Training School Year 2024 – 2025 &amp; 25-26 Wednesday, April 16, 2025 Zoom   Christopher Anderson, SSSD Administrator Jim McDonald, Board Chairman, Guam Crime Stoppers Officer Paul Tapao, GPD Crime Stoppers Coordinator </vt:lpstr>
      <vt:lpstr>AGENDA</vt:lpstr>
      <vt:lpstr>HOUSE KEEPING RULES</vt:lpstr>
      <vt:lpstr>GOALS AND OBJECTIVES </vt:lpstr>
      <vt:lpstr>SCHOOL CRIME STOPPERS PROGRAM</vt:lpstr>
      <vt:lpstr>Board Policy 472 (Outline)</vt:lpstr>
      <vt:lpstr>SOP 1200-008 (Outline)</vt:lpstr>
      <vt:lpstr>School Safety Coordinator (SSC) Duties and Responsibilities</vt:lpstr>
      <vt:lpstr>IMPORTANT NOTES FOR DESIGNATED SSC</vt:lpstr>
      <vt:lpstr>School Crime Stoppers Coordinator (GPD) Duties and Responsibilities</vt:lpstr>
      <vt:lpstr>SAMPLE DATA: SY 2017-2018</vt:lpstr>
      <vt:lpstr>COMMON YOUTH CRIMES COMMITTED</vt:lpstr>
      <vt:lpstr>HOW STUDENTS SUBMIT TIPS</vt:lpstr>
      <vt:lpstr>PowerPoint Presentation</vt:lpstr>
      <vt:lpstr>TIP BOX</vt:lpstr>
      <vt:lpstr>ONLINE https://sites.google.com/a/gdoe.net/studentsupportservices/home/crime-stoppers-in-schools  OR  www.guam.crimestoppersweb.com</vt:lpstr>
      <vt:lpstr>TIP PAY OUT</vt:lpstr>
      <vt:lpstr> REQUEST FOR GPD PRESENTATIONS   </vt:lpstr>
      <vt:lpstr>RECOMMENDED GRADE FOR GPD PRESENTATION</vt:lpstr>
      <vt:lpstr>QUESTIONS</vt:lpstr>
      <vt:lpstr>Guam Crime stoppers</vt:lpstr>
      <vt:lpstr>AGENDA</vt:lpstr>
      <vt:lpstr>Introduction</vt:lpstr>
      <vt:lpstr>Introduction</vt:lpstr>
      <vt:lpstr>What is Crime stoppers</vt:lpstr>
      <vt:lpstr>who are members of Crime stoppers</vt:lpstr>
      <vt:lpstr>Why does crime stoppers work? </vt:lpstr>
      <vt:lpstr>How does crime stoppers work?</vt:lpstr>
      <vt:lpstr>Public – police – private sector (P3)</vt:lpstr>
      <vt:lpstr>PowerPoint Presentation</vt:lpstr>
      <vt:lpstr>PowerPoint Presentation</vt:lpstr>
      <vt:lpstr>PowerPoint Presentation</vt:lpstr>
      <vt:lpstr>How to Submit a Tip</vt:lpstr>
      <vt:lpstr>You Tip Us and We Tip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Guam Crime stoppers</dc:title>
  <dc:creator>Steve PANGELINAN</dc:creator>
  <cp:lastModifiedBy>JANEYROSE CRUZ</cp:lastModifiedBy>
  <cp:revision>54</cp:revision>
  <dcterms:created xsi:type="dcterms:W3CDTF">2022-06-27T03:12:32Z</dcterms:created>
  <dcterms:modified xsi:type="dcterms:W3CDTF">2025-04-21T01:41:03Z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0x01010015F6F6815E377C43AD99C2B760563AA4</vt:lpwstr>
  </property>
</Properties>
</file>