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85" r:id="rId5"/>
    <p:sldId id="258" r:id="rId6"/>
    <p:sldId id="260" r:id="rId7"/>
    <p:sldId id="286" r:id="rId8"/>
    <p:sldId id="264" r:id="rId9"/>
    <p:sldId id="287" r:id="rId10"/>
    <p:sldId id="265" r:id="rId11"/>
    <p:sldId id="266" r:id="rId12"/>
    <p:sldId id="288" r:id="rId13"/>
    <p:sldId id="277" r:id="rId14"/>
    <p:sldId id="278" r:id="rId15"/>
    <p:sldId id="279" r:id="rId16"/>
    <p:sldId id="280" r:id="rId17"/>
    <p:sldId id="268" r:id="rId18"/>
    <p:sldId id="281" r:id="rId19"/>
    <p:sldId id="289" r:id="rId20"/>
    <p:sldId id="270" r:id="rId21"/>
    <p:sldId id="291" r:id="rId22"/>
    <p:sldId id="271" r:id="rId23"/>
    <p:sldId id="290" r:id="rId24"/>
    <p:sldId id="282" r:id="rId25"/>
    <p:sldId id="292" r:id="rId26"/>
    <p:sldId id="276" r:id="rId27"/>
    <p:sldId id="283" r:id="rId28"/>
    <p:sldId id="284" r:id="rId2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56B5-8917-4EB3-9440-CC6DE6A1C3A1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8826-95C6-473C-896B-D2DF65CF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7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56B5-8917-4EB3-9440-CC6DE6A1C3A1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8826-95C6-473C-896B-D2DF65CF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3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56B5-8917-4EB3-9440-CC6DE6A1C3A1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8826-95C6-473C-896B-D2DF65CF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56B5-8917-4EB3-9440-CC6DE6A1C3A1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8826-95C6-473C-896B-D2DF65CF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56B5-8917-4EB3-9440-CC6DE6A1C3A1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8826-95C6-473C-896B-D2DF65CF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0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56B5-8917-4EB3-9440-CC6DE6A1C3A1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8826-95C6-473C-896B-D2DF65CF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1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56B5-8917-4EB3-9440-CC6DE6A1C3A1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8826-95C6-473C-896B-D2DF65CF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56B5-8917-4EB3-9440-CC6DE6A1C3A1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8826-95C6-473C-896B-D2DF65CF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5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56B5-8917-4EB3-9440-CC6DE6A1C3A1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8826-95C6-473C-896B-D2DF65CF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9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56B5-8917-4EB3-9440-CC6DE6A1C3A1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8826-95C6-473C-896B-D2DF65CF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3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56B5-8917-4EB3-9440-CC6DE6A1C3A1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8826-95C6-473C-896B-D2DF65CF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056B5-8917-4EB3-9440-CC6DE6A1C3A1}" type="datetimeFigureOut">
              <a:rPr lang="en-US" smtClean="0"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8826-95C6-473C-896B-D2DF65CF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5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E_LOGO_pantone_bl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0"/>
            <a:ext cx="7086600" cy="679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8918" y="997527"/>
            <a:ext cx="82261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SEARCH &amp; SEIZURE</a:t>
            </a:r>
            <a:endParaRPr lang="en-US" sz="8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9" name="Picture 5" descr="C:\Users\bawilliams\Desktop\IMG_18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5551632"/>
            <a:ext cx="1943206" cy="13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5183" y="2239079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PRESENTED BY </a:t>
            </a:r>
          </a:p>
          <a:p>
            <a:pPr algn="ctr"/>
            <a:r>
              <a:rPr lang="en-US" sz="3600" b="1" dirty="0" smtClean="0"/>
              <a:t>CUSTOMS OFFICER JOHN ROBERTO</a:t>
            </a:r>
            <a:endParaRPr lang="en-US" sz="3600" b="1" dirty="0"/>
          </a:p>
        </p:txBody>
      </p:sp>
      <p:pic>
        <p:nvPicPr>
          <p:cNvPr id="1030" name="Picture 6" descr="C:\Users\bawilliams\Desktop\IMG_18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51632"/>
            <a:ext cx="1905000" cy="142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awilliams\Desktop\IMG_18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5" b="19208"/>
          <a:stretch/>
        </p:blipFill>
        <p:spPr bwMode="auto">
          <a:xfrm>
            <a:off x="7772400" y="0"/>
            <a:ext cx="1409805" cy="12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awilliams\Desktop\Desktop Folders\Op Clean Sweep\IMG_1062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41824" cy="13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6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470025"/>
          </a:xfrm>
        </p:spPr>
        <p:txBody>
          <a:bodyPr/>
          <a:lstStyle/>
          <a:p>
            <a:r>
              <a:rPr lang="en-US" dirty="0" smtClean="0"/>
              <a:t>NON-CONSENSUAL SEARCHES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8305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Searches </a:t>
            </a:r>
            <a:r>
              <a:rPr lang="en-US" sz="3200" b="1" dirty="0" smtClean="0"/>
              <a:t>of a </a:t>
            </a:r>
            <a:r>
              <a:rPr lang="en-US" sz="3200" b="1" dirty="0"/>
              <a:t>Student’s Personal </a:t>
            </a:r>
            <a:r>
              <a:rPr lang="en-US" sz="3200" b="1" dirty="0" smtClean="0"/>
              <a:t>Belongings</a:t>
            </a:r>
          </a:p>
          <a:p>
            <a:r>
              <a:rPr lang="en-US" sz="2800" dirty="0"/>
              <a:t>When school officials have a </a:t>
            </a:r>
            <a:r>
              <a:rPr lang="en-US" sz="2800" dirty="0" smtClean="0"/>
              <a:t>reasonable suspicion </a:t>
            </a:r>
            <a:r>
              <a:rPr lang="en-US" sz="2800" dirty="0"/>
              <a:t>to believe a student has contraband </a:t>
            </a:r>
            <a:r>
              <a:rPr lang="en-US" sz="2800" dirty="0" smtClean="0"/>
              <a:t>or evidence </a:t>
            </a:r>
            <a:r>
              <a:rPr lang="en-US" sz="2800" dirty="0"/>
              <a:t>of a violation in his or her jacket </a:t>
            </a:r>
            <a:r>
              <a:rPr lang="en-US" sz="2800" dirty="0" smtClean="0"/>
              <a:t>or other </a:t>
            </a:r>
            <a:r>
              <a:rPr lang="en-US" sz="2800" dirty="0"/>
              <a:t>outer clothing, backpack, purse, or </a:t>
            </a:r>
            <a:r>
              <a:rPr lang="en-US" sz="2800" dirty="0" smtClean="0"/>
              <a:t>other bag</a:t>
            </a:r>
            <a:r>
              <a:rPr lang="en-US" sz="2800" dirty="0"/>
              <a:t>, the student should be asked to put </a:t>
            </a:r>
            <a:r>
              <a:rPr lang="en-US" sz="2800" dirty="0" smtClean="0"/>
              <a:t>the object </a:t>
            </a:r>
            <a:r>
              <a:rPr lang="en-US" sz="2800" dirty="0"/>
              <a:t>down and remove any outer clothing </a:t>
            </a:r>
            <a:r>
              <a:rPr lang="en-US" sz="2800" dirty="0" smtClean="0"/>
              <a:t>so that </a:t>
            </a:r>
            <a:r>
              <a:rPr lang="en-US" sz="2800" dirty="0"/>
              <a:t>these objects can be searched without</a:t>
            </a:r>
          </a:p>
          <a:p>
            <a:r>
              <a:rPr lang="en-US" sz="2800" dirty="0"/>
              <a:t>physically touching the student’s person. It </a:t>
            </a:r>
            <a:r>
              <a:rPr lang="en-US" sz="2800" dirty="0" smtClean="0"/>
              <a:t>is especially </a:t>
            </a:r>
            <a:r>
              <a:rPr lang="en-US" sz="2800" dirty="0"/>
              <a:t>important to give the student </a:t>
            </a:r>
            <a:r>
              <a:rPr lang="en-US" sz="2800" dirty="0" smtClean="0"/>
              <a:t>the</a:t>
            </a:r>
            <a:r>
              <a:rPr lang="en-US" sz="2800" dirty="0"/>
              <a:t> option to “come clean” with the object </a:t>
            </a:r>
            <a:r>
              <a:rPr lang="en-US" sz="2800" dirty="0" smtClean="0"/>
              <a:t>being sought </a:t>
            </a:r>
            <a:r>
              <a:rPr lang="en-US" sz="2800" dirty="0"/>
              <a:t>without touching the student </a:t>
            </a:r>
            <a:r>
              <a:rPr lang="en-US" sz="2800" dirty="0" smtClean="0"/>
              <a:t>because searches </a:t>
            </a:r>
            <a:r>
              <a:rPr lang="en-US" sz="2800" dirty="0"/>
              <a:t>of the student’s person are </a:t>
            </a:r>
            <a:r>
              <a:rPr lang="en-US" sz="2800" dirty="0" smtClean="0"/>
              <a:t>particularly invasive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  <a:r>
              <a:rPr lang="en-US" sz="2400" b="1" dirty="0"/>
              <a:t>	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464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470025"/>
          </a:xfrm>
        </p:spPr>
        <p:txBody>
          <a:bodyPr/>
          <a:lstStyle/>
          <a:p>
            <a:r>
              <a:rPr lang="en-US" dirty="0" smtClean="0"/>
              <a:t>Conducting The Search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Searches of a </a:t>
            </a:r>
            <a:r>
              <a:rPr lang="en-US" sz="3200" b="1" dirty="0"/>
              <a:t>Student’s Personal </a:t>
            </a:r>
            <a:r>
              <a:rPr lang="en-US" sz="3200" b="1" dirty="0" smtClean="0"/>
              <a:t>Belongings……</a:t>
            </a:r>
          </a:p>
          <a:p>
            <a:endParaRPr lang="en-US" sz="28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Search property in the presence of the student and an observer.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Before beginning ask the student if there is anything within the item to be searched that he/she would like to declare before the search is conducted.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Ask the student to empty the contents of the bag, backpack, purse, jacket etc. </a:t>
            </a:r>
          </a:p>
        </p:txBody>
      </p:sp>
    </p:spTree>
    <p:extLst>
      <p:ext uri="{BB962C8B-B14F-4D97-AF65-F5344CB8AC3E}">
        <p14:creationId xmlns:p14="http://schemas.microsoft.com/office/powerpoint/2010/main" val="14314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bawilliams\Desktop\IMG_108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50415" y="5933972"/>
            <a:ext cx="5215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Classroom Sweep</a:t>
            </a:r>
            <a:endParaRPr lang="en-US" sz="5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37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470025"/>
          </a:xfrm>
        </p:spPr>
        <p:txBody>
          <a:bodyPr/>
          <a:lstStyle/>
          <a:p>
            <a:r>
              <a:rPr lang="en-US" dirty="0" smtClean="0"/>
              <a:t>Conducting The Search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Searches of a </a:t>
            </a:r>
            <a:r>
              <a:rPr lang="en-US" sz="3200" b="1" dirty="0"/>
              <a:t>Student’s Personal </a:t>
            </a:r>
            <a:r>
              <a:rPr lang="en-US" sz="3200" b="1" dirty="0" smtClean="0"/>
              <a:t>Belongings……</a:t>
            </a:r>
          </a:p>
          <a:p>
            <a:endParaRPr lang="en-US" sz="2800" dirty="0" smtClean="0"/>
          </a:p>
          <a:p>
            <a:pPr marL="742950" indent="-742950">
              <a:buAutoNum type="arabicPeriod" startAt="4"/>
            </a:pPr>
            <a:r>
              <a:rPr lang="en-US" sz="3600" dirty="0" smtClean="0"/>
              <a:t>Examine the contents thoroughly.</a:t>
            </a:r>
          </a:p>
          <a:p>
            <a:pPr marL="742950" indent="-742950">
              <a:buAutoNum type="arabicPeriod" startAt="4"/>
            </a:pPr>
            <a:r>
              <a:rPr lang="en-US" sz="3600" dirty="0" smtClean="0"/>
              <a:t>Examine the bag, backpack, purse etc. thoroughly.</a:t>
            </a:r>
          </a:p>
          <a:p>
            <a:pPr marL="742950" indent="-742950">
              <a:buAutoNum type="arabicPeriod" startAt="4"/>
            </a:pPr>
            <a:r>
              <a:rPr lang="en-US" sz="3600" dirty="0" smtClean="0"/>
              <a:t>The observer will study the student for any signs of nervousness, sweating or other signs during the search and take pictures when possible.</a:t>
            </a:r>
          </a:p>
        </p:txBody>
      </p:sp>
    </p:spTree>
    <p:extLst>
      <p:ext uri="{BB962C8B-B14F-4D97-AF65-F5344CB8AC3E}">
        <p14:creationId xmlns:p14="http://schemas.microsoft.com/office/powerpoint/2010/main" val="30404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470025"/>
          </a:xfrm>
        </p:spPr>
        <p:txBody>
          <a:bodyPr/>
          <a:lstStyle/>
          <a:p>
            <a:r>
              <a:rPr lang="en-US" dirty="0" smtClean="0"/>
              <a:t>Conducting The Search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Searches of a </a:t>
            </a:r>
            <a:r>
              <a:rPr lang="en-US" sz="3200" b="1" dirty="0"/>
              <a:t>Student’s Personal </a:t>
            </a:r>
            <a:r>
              <a:rPr lang="en-US" sz="3200" b="1" dirty="0" smtClean="0"/>
              <a:t>Belongings……</a:t>
            </a:r>
          </a:p>
          <a:p>
            <a:endParaRPr lang="en-US" sz="3200" b="1" dirty="0" smtClean="0"/>
          </a:p>
          <a:p>
            <a:r>
              <a:rPr lang="en-US" sz="3600" dirty="0" smtClean="0"/>
              <a:t>7.    If </a:t>
            </a:r>
            <a:r>
              <a:rPr lang="en-US" sz="3600" dirty="0"/>
              <a:t>any contraband is found, confiscate and follow protocols set by school </a:t>
            </a:r>
            <a:r>
              <a:rPr lang="en-US" sz="3600" dirty="0" smtClean="0"/>
              <a:t>policy/SOPs.</a:t>
            </a:r>
          </a:p>
          <a:p>
            <a:r>
              <a:rPr lang="en-US" sz="3600" dirty="0" smtClean="0"/>
              <a:t>8.   Thank the student for their patience, have      them collect all items and return to class.</a:t>
            </a:r>
          </a:p>
        </p:txBody>
      </p:sp>
    </p:spTree>
    <p:extLst>
      <p:ext uri="{BB962C8B-B14F-4D97-AF65-F5344CB8AC3E}">
        <p14:creationId xmlns:p14="http://schemas.microsoft.com/office/powerpoint/2010/main" val="30916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470025"/>
          </a:xfrm>
        </p:spPr>
        <p:txBody>
          <a:bodyPr/>
          <a:lstStyle/>
          <a:p>
            <a:r>
              <a:rPr lang="en-US" dirty="0" smtClean="0"/>
              <a:t>Conducting The Search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5011" y="1143000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Searches of a </a:t>
            </a:r>
            <a:r>
              <a:rPr lang="en-US" sz="3200" b="1" dirty="0"/>
              <a:t>Student’s </a:t>
            </a:r>
            <a:r>
              <a:rPr lang="en-US" sz="3200" b="1" dirty="0" smtClean="0"/>
              <a:t>Person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Begin by asking the student if they have anything  illegal in their possession before beginning the search.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Instruct the student to empty all pockets by pulling the lining inside out.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Observer will watch the student at all times for attempts to discard items and for any “sudden movements or aggression” and be ready to restrain.</a:t>
            </a:r>
          </a:p>
        </p:txBody>
      </p:sp>
    </p:spTree>
    <p:extLst>
      <p:ext uri="{BB962C8B-B14F-4D97-AF65-F5344CB8AC3E}">
        <p14:creationId xmlns:p14="http://schemas.microsoft.com/office/powerpoint/2010/main" val="1341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470025"/>
          </a:xfrm>
        </p:spPr>
        <p:txBody>
          <a:bodyPr/>
          <a:lstStyle/>
          <a:p>
            <a:r>
              <a:rPr lang="en-US" dirty="0" smtClean="0"/>
              <a:t>Conducting The Search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5011" y="1143000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Searches of a </a:t>
            </a:r>
            <a:r>
              <a:rPr lang="en-US" sz="3200" b="1" dirty="0"/>
              <a:t>Student’s </a:t>
            </a:r>
            <a:r>
              <a:rPr lang="en-US" sz="3200" b="1" dirty="0" smtClean="0"/>
              <a:t>Person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If a pat down is warranted use an SRO or administrator of the same sex to conduct the pat down in the presence of an observer.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Conduct the pat down with the “least amount of intrusion” as possible.</a:t>
            </a:r>
          </a:p>
        </p:txBody>
      </p:sp>
    </p:spTree>
    <p:extLst>
      <p:ext uri="{BB962C8B-B14F-4D97-AF65-F5344CB8AC3E}">
        <p14:creationId xmlns:p14="http://schemas.microsoft.com/office/powerpoint/2010/main" val="4573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470025"/>
          </a:xfrm>
        </p:spPr>
        <p:txBody>
          <a:bodyPr/>
          <a:lstStyle/>
          <a:p>
            <a:r>
              <a:rPr lang="en-US" dirty="0" smtClean="0"/>
              <a:t>Conducting the Search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KEY POINTS</a:t>
            </a:r>
            <a:r>
              <a:rPr lang="en-US" sz="2800" dirty="0" smtClean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Always conduct the search with an observer to monitor the student and be witness.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Allow the student the opportunity to give up any contraband prior to the search.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Allow the student to empty the contents of their property or person.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Follow school policy/protocols for confiscation of all contraband.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67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470025"/>
          </a:xfrm>
        </p:spPr>
        <p:txBody>
          <a:bodyPr/>
          <a:lstStyle/>
          <a:p>
            <a:r>
              <a:rPr lang="en-US" dirty="0" smtClean="0"/>
              <a:t>CONDUCTING LOCKER SEARCHES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08364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Always conduct the search in the presence of an observer/witness.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All confiscated contraband will be handled in accordance with DOE policies/procedures.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When possible, search the locker in the presence of the “student”, but with privacy. If a weapon is suspected it would be advisable to have an police officer or SRO present.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3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bawilliams\Desktop\IMG_1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" y="0"/>
            <a:ext cx="9144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2945" y="0"/>
            <a:ext cx="7530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Sweeping Lockers @ AMS</a:t>
            </a:r>
            <a:endParaRPr lang="en-US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1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470025"/>
          </a:xfrm>
        </p:spPr>
        <p:txBody>
          <a:bodyPr/>
          <a:lstStyle/>
          <a:p>
            <a:r>
              <a:rPr lang="en-US" dirty="0" smtClean="0"/>
              <a:t>SEARCH &amp; SEIZURE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686800" cy="53340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Fourth Amendment restricts public school officials, but to a lesser degree than are the police. The Fourth Amendment does not apply to private or parochial school officials.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School officials may search students and their belongings with “reasonable suspicion.”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police may also search with “reasonable suspicion” (as opposed to their usual "probable cause" standard) if they are working at the request of and in conjunction with, school officials.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470025"/>
          </a:xfrm>
        </p:spPr>
        <p:txBody>
          <a:bodyPr/>
          <a:lstStyle/>
          <a:p>
            <a:r>
              <a:rPr lang="en-US" dirty="0" smtClean="0"/>
              <a:t>CONDUCTING VEHICLE SEARCHES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04610"/>
            <a:ext cx="861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Have the student present and under the control of the observer. (A weapon could be concealed in the car and be used against you.)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Give the student the opportunity to “declare” any contraband prior to the search.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Use a drug dog whenever possible for a thorough sweep of the vehicle.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Unlock the car and begin the search working from the front to the rear of the car.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Follow DOE procedures/policies for any contraband confiscated.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75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bawilliams\Desktop\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11211" r="7710" b="11301"/>
          <a:stretch/>
        </p:blipFill>
        <p:spPr bwMode="auto">
          <a:xfrm>
            <a:off x="3126" y="304800"/>
            <a:ext cx="914117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01629" y="5334000"/>
            <a:ext cx="6568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Let’s sniff that truck….</a:t>
            </a:r>
            <a:endParaRPr lang="en-US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2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470025"/>
          </a:xfrm>
        </p:spPr>
        <p:txBody>
          <a:bodyPr/>
          <a:lstStyle/>
          <a:p>
            <a:r>
              <a:rPr lang="en-US" b="1" dirty="0" smtClean="0"/>
              <a:t>DRUG-DETECTION CANINES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 2009 a Memorandum Of Agreement (</a:t>
            </a:r>
            <a:r>
              <a:rPr lang="en-US" sz="4000" b="1" dirty="0" smtClean="0"/>
              <a:t>MOA</a:t>
            </a:r>
            <a:r>
              <a:rPr lang="en-US" sz="4000" dirty="0" smtClean="0"/>
              <a:t>) was signed by Governor Camacho, DOE Superintendent and the Customs &amp; Quarantine Director in support of “</a:t>
            </a:r>
            <a:r>
              <a:rPr lang="en-US" sz="4000" b="1" dirty="0" smtClean="0"/>
              <a:t>Operation Clean Sweep</a:t>
            </a:r>
            <a:r>
              <a:rPr lang="en-US" sz="4000" dirty="0" smtClean="0"/>
              <a:t>” using the C&amp;Q  Canine Division.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893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bawilliams\Desktop\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r="24594" b="36969"/>
          <a:stretch/>
        </p:blipFill>
        <p:spPr bwMode="auto">
          <a:xfrm>
            <a:off x="-6178" y="0"/>
            <a:ext cx="9150178" cy="683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152400"/>
            <a:ext cx="50057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Operation Clean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@ SHS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49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598159"/>
              </p:ext>
            </p:extLst>
          </p:nvPr>
        </p:nvGraphicFramePr>
        <p:xfrm>
          <a:off x="3005138" y="1397000"/>
          <a:ext cx="31321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5829480" imgH="7562880" progId="AcroExch.Document.7">
                  <p:embed/>
                </p:oleObj>
              </mc:Choice>
              <mc:Fallback>
                <p:oleObj name="Acrobat Document" r:id="rId3" imgW="5829480" imgH="75628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5138" y="1397000"/>
                        <a:ext cx="313213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50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3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bawilliams\Desktop\IMG_1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8"/>
            <a:ext cx="9144000" cy="685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029200" y="1491729"/>
            <a:ext cx="1524000" cy="388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9200" y="6178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JOINTS IN CELL PHONE BATTERY COMPARTMENT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10297" y="3946276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 AN </a:t>
            </a:r>
          </a:p>
          <a:p>
            <a:r>
              <a:rPr lang="en-US" sz="3200" b="1" dirty="0" smtClean="0"/>
              <a:t>UNLOCKED</a:t>
            </a:r>
          </a:p>
          <a:p>
            <a:r>
              <a:rPr lang="en-US" sz="3200" b="1" dirty="0" smtClean="0"/>
              <a:t> LOCKER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7312076" y="5715000"/>
            <a:ext cx="1603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SSHS</a:t>
            </a:r>
            <a:endParaRPr lang="en-US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6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SEARCH &amp; SEIZURE</a:t>
            </a:r>
            <a:endParaRPr lang="en-US" sz="72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9366" y="2967335"/>
            <a:ext cx="6149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PRACTICAL EXERCISE</a:t>
            </a:r>
            <a:endParaRPr lang="en-US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90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SEARCH &amp; SEIZURE</a:t>
            </a:r>
            <a:endParaRPr lang="en-US" sz="72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2533" y="2967335"/>
            <a:ext cx="3862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QUESTIONS?</a:t>
            </a:r>
            <a:endParaRPr lang="en-US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6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SEARCH &amp; SEIZURE</a:t>
            </a:r>
            <a:endParaRPr lang="en-US" sz="72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8624" y="296733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YOU</a:t>
            </a:r>
            <a:endParaRPr lang="en-US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5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470025"/>
          </a:xfrm>
        </p:spPr>
        <p:txBody>
          <a:bodyPr/>
          <a:lstStyle/>
          <a:p>
            <a:r>
              <a:rPr lang="en-US" dirty="0" smtClean="0"/>
              <a:t>SEARCH &amp; SEIZURE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686800" cy="53340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CONTRABAND DEFINED: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Any counterfeit currency,  illegal substances, drugs, drug paraphernalia, prescription drugs without a prescription, tobacco, improvised weapons, knives, machetes, handguns, rifles, shotguns or Improvised Explosive Devices (I.E.Ds), grenades, flash grenades, smoke bombs, or components of IEDs.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awilliams\Desktop\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" y="0"/>
            <a:ext cx="9143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504" y="228600"/>
            <a:ext cx="53329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B0F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C&amp;Q Canine Team</a:t>
            </a:r>
          </a:p>
          <a:p>
            <a:pPr algn="ctr"/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@ Southern High</a:t>
            </a:r>
            <a:endParaRPr lang="en-US" sz="5400" b="1" cap="none" spc="0" dirty="0">
              <a:ln w="12700">
                <a:solidFill>
                  <a:srgbClr val="00B0F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94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470025"/>
          </a:xfrm>
        </p:spPr>
        <p:txBody>
          <a:bodyPr/>
          <a:lstStyle/>
          <a:p>
            <a:r>
              <a:rPr lang="en-US" dirty="0" smtClean="0"/>
              <a:t>TYPES OF SEARCHES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364" y="11430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Consensual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Non-Consensual</a:t>
            </a:r>
            <a:r>
              <a:rPr lang="en-US" sz="3200" dirty="0" smtClean="0"/>
              <a:t> (Random/or w/Reasonable Suspicion)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Searches of Student’s Person &amp; Belongings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Locker Searches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Vehicle Searches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Drug Detection Canines (Operation Clean Sweep)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Point of Entry/Exit Inspections</a:t>
            </a:r>
          </a:p>
        </p:txBody>
      </p:sp>
    </p:spTree>
    <p:extLst>
      <p:ext uri="{BB962C8B-B14F-4D97-AF65-F5344CB8AC3E}">
        <p14:creationId xmlns:p14="http://schemas.microsoft.com/office/powerpoint/2010/main" val="8012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470025"/>
          </a:xfrm>
        </p:spPr>
        <p:txBody>
          <a:bodyPr/>
          <a:lstStyle/>
          <a:p>
            <a:r>
              <a:rPr lang="en-US" dirty="0" smtClean="0"/>
              <a:t>TYPES OF SEARCHES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364" y="1143000"/>
            <a:ext cx="830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Consent must be voluntary </a:t>
            </a:r>
            <a:r>
              <a:rPr lang="en-US" sz="3200" dirty="0" smtClean="0"/>
              <a:t>and not the result of coercion, undue influence or threat and without the threat of punishment.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b="1" dirty="0" smtClean="0"/>
              <a:t>For </a:t>
            </a:r>
            <a:r>
              <a:rPr lang="en-US" sz="3200" b="1" dirty="0"/>
              <a:t>example</a:t>
            </a:r>
            <a:r>
              <a:rPr lang="en-US" sz="3200" dirty="0"/>
              <a:t>, a </a:t>
            </a:r>
            <a:r>
              <a:rPr lang="en-US" sz="3200" dirty="0" smtClean="0"/>
              <a:t>student who </a:t>
            </a:r>
            <a:r>
              <a:rPr lang="en-US" sz="3200" dirty="0"/>
              <a:t>is told that if he must comply with </a:t>
            </a:r>
            <a:r>
              <a:rPr lang="en-US" sz="3200" dirty="0" smtClean="0"/>
              <a:t>a request </a:t>
            </a:r>
            <a:r>
              <a:rPr lang="en-US" sz="3200" dirty="0"/>
              <a:t>to empty his pockets or face </a:t>
            </a:r>
            <a:r>
              <a:rPr lang="en-US" sz="3200" dirty="0" smtClean="0"/>
              <a:t>discipline cannot </a:t>
            </a:r>
            <a:r>
              <a:rPr lang="en-US" sz="3200" dirty="0"/>
              <a:t>be said to have voluntarily consented </a:t>
            </a:r>
            <a:r>
              <a:rPr lang="en-US" sz="3200" dirty="0" smtClean="0"/>
              <a:t>to the </a:t>
            </a:r>
            <a:r>
              <a:rPr lang="en-US" sz="3200" dirty="0"/>
              <a:t>search, even if he dutifully complies </a:t>
            </a:r>
            <a:r>
              <a:rPr lang="en-US" sz="3200" dirty="0" smtClean="0"/>
              <a:t>with the </a:t>
            </a:r>
            <a:r>
              <a:rPr lang="en-US" sz="3200" dirty="0"/>
              <a:t>request.</a:t>
            </a:r>
          </a:p>
          <a:p>
            <a:r>
              <a:rPr lang="en-US" sz="3200" dirty="0"/>
              <a:t>The question of whether consent was </a:t>
            </a:r>
            <a:r>
              <a:rPr lang="en-US" sz="3200" dirty="0" smtClean="0"/>
              <a:t>voluntary </a:t>
            </a:r>
            <a:r>
              <a:rPr lang="en-US" sz="3200" dirty="0"/>
              <a:t>is determined from the totality of the</a:t>
            </a:r>
          </a:p>
          <a:p>
            <a:r>
              <a:rPr lang="en-US" sz="3200" dirty="0"/>
              <a:t>c</a:t>
            </a:r>
            <a:r>
              <a:rPr lang="en-US" sz="3200" dirty="0" smtClean="0"/>
              <a:t>ircumstances. </a:t>
            </a:r>
          </a:p>
        </p:txBody>
      </p:sp>
    </p:spTree>
    <p:extLst>
      <p:ext uri="{BB962C8B-B14F-4D97-AF65-F5344CB8AC3E}">
        <p14:creationId xmlns:p14="http://schemas.microsoft.com/office/powerpoint/2010/main" val="24330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bawilliams\Desktop\0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" y="8238"/>
            <a:ext cx="9133945" cy="68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39330" y="5029200"/>
            <a:ext cx="69047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Operation Clean Sweep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@ GWHS Gym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3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470025"/>
          </a:xfrm>
        </p:spPr>
        <p:txBody>
          <a:bodyPr/>
          <a:lstStyle/>
          <a:p>
            <a:r>
              <a:rPr lang="en-US" dirty="0" smtClean="0"/>
              <a:t>CONSENT SEARCHES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10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KEY POINTS</a:t>
            </a:r>
            <a:r>
              <a:rPr lang="en-US" sz="28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order for consent to be valid, </a:t>
            </a:r>
            <a:r>
              <a:rPr lang="en-US" sz="2400" dirty="0" smtClean="0"/>
              <a:t>the consent </a:t>
            </a:r>
            <a:r>
              <a:rPr lang="en-US" sz="2400" dirty="0"/>
              <a:t>must be voluntary and </a:t>
            </a:r>
            <a:r>
              <a:rPr lang="en-US" sz="2400" dirty="0" smtClean="0"/>
              <a:t>the person </a:t>
            </a:r>
            <a:r>
              <a:rPr lang="en-US" sz="2400" dirty="0"/>
              <a:t>giving consent must have </a:t>
            </a:r>
            <a:r>
              <a:rPr lang="en-US" sz="2400" dirty="0" smtClean="0"/>
              <a:t>the authority </a:t>
            </a:r>
            <a:r>
              <a:rPr lang="en-US" sz="2400" dirty="0"/>
              <a:t>to do so.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Consent </a:t>
            </a:r>
            <a:r>
              <a:rPr lang="en-US" sz="2400" dirty="0"/>
              <a:t>does not have to be in </a:t>
            </a:r>
            <a:r>
              <a:rPr lang="en-US" sz="2400" dirty="0" smtClean="0"/>
              <a:t>writing but </a:t>
            </a:r>
            <a:r>
              <a:rPr lang="en-US" sz="2400" dirty="0"/>
              <a:t>it is preferable that it be so.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refusal to consent does not give </a:t>
            </a:r>
            <a:r>
              <a:rPr lang="en-US" sz="2400" dirty="0" smtClean="0"/>
              <a:t>a school </a:t>
            </a:r>
            <a:r>
              <a:rPr lang="en-US" sz="2400" dirty="0"/>
              <a:t>official reasonable suspicion </a:t>
            </a:r>
            <a:r>
              <a:rPr lang="en-US" sz="2400" dirty="0" smtClean="0"/>
              <a:t>to believe </a:t>
            </a:r>
            <a:r>
              <a:rPr lang="en-US" sz="2400" dirty="0"/>
              <a:t>the student is hiding something.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It </a:t>
            </a:r>
            <a:r>
              <a:rPr lang="en-US" sz="2400" dirty="0"/>
              <a:t>is recommended that the student </a:t>
            </a:r>
            <a:r>
              <a:rPr lang="en-US" sz="2400" dirty="0" smtClean="0"/>
              <a:t>be advised </a:t>
            </a:r>
            <a:r>
              <a:rPr lang="en-US" sz="2400" dirty="0"/>
              <a:t>as to what a school official </a:t>
            </a:r>
            <a:r>
              <a:rPr lang="en-US" sz="2400" dirty="0" smtClean="0"/>
              <a:t>is searching </a:t>
            </a:r>
            <a:r>
              <a:rPr lang="en-US" sz="2400" dirty="0"/>
              <a:t>for prior to asking for </a:t>
            </a:r>
            <a:r>
              <a:rPr lang="en-US" sz="2400" dirty="0" smtClean="0"/>
              <a:t>consent to search.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Consent </a:t>
            </a:r>
            <a:r>
              <a:rPr lang="en-US" sz="2400" dirty="0"/>
              <a:t>to search a generalized area </a:t>
            </a:r>
            <a:r>
              <a:rPr lang="en-US" sz="2400" dirty="0" smtClean="0"/>
              <a:t>is a </a:t>
            </a:r>
            <a:r>
              <a:rPr lang="en-US" sz="2400" dirty="0"/>
              <a:t>consent to search any items found </a:t>
            </a:r>
            <a:r>
              <a:rPr lang="en-US" sz="2400" dirty="0" smtClean="0"/>
              <a:t>in that </a:t>
            </a:r>
            <a:r>
              <a:rPr lang="en-US" sz="2400" dirty="0"/>
              <a:t>area.</a:t>
            </a:r>
          </a:p>
        </p:txBody>
      </p:sp>
    </p:spTree>
    <p:extLst>
      <p:ext uri="{BB962C8B-B14F-4D97-AF65-F5344CB8AC3E}">
        <p14:creationId xmlns:p14="http://schemas.microsoft.com/office/powerpoint/2010/main" val="29591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bawilliams\Desktop\IMG_18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5353" r="9393"/>
          <a:stretch/>
        </p:blipFill>
        <p:spPr bwMode="auto">
          <a:xfrm>
            <a:off x="20502" y="-208074"/>
            <a:ext cx="9123498" cy="706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9248" y="5934669"/>
            <a:ext cx="8067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C&amp;Q Canine Team </a:t>
            </a:r>
            <a:r>
              <a:rPr lang="en-US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@ OVMS</a:t>
            </a:r>
            <a:endParaRPr lang="en-US" sz="5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20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1080</Words>
  <Application>Microsoft Office PowerPoint</Application>
  <PresentationFormat>On-screen Show (4:3)</PresentationFormat>
  <Paragraphs>100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Acrobat Document</vt:lpstr>
      <vt:lpstr>PowerPoint Presentation</vt:lpstr>
      <vt:lpstr>SEARCH &amp; SEIZURE</vt:lpstr>
      <vt:lpstr>SEARCH &amp; SEIZURE</vt:lpstr>
      <vt:lpstr>PowerPoint Presentation</vt:lpstr>
      <vt:lpstr>TYPES OF SEARCHES</vt:lpstr>
      <vt:lpstr>TYPES OF SEARCHES</vt:lpstr>
      <vt:lpstr>PowerPoint Presentation</vt:lpstr>
      <vt:lpstr>CONSENT SEARCHES</vt:lpstr>
      <vt:lpstr>PowerPoint Presentation</vt:lpstr>
      <vt:lpstr>NON-CONSENSUAL SEARCHES</vt:lpstr>
      <vt:lpstr>Conducting The Search</vt:lpstr>
      <vt:lpstr>PowerPoint Presentation</vt:lpstr>
      <vt:lpstr>Conducting The Search</vt:lpstr>
      <vt:lpstr>Conducting The Search</vt:lpstr>
      <vt:lpstr>Conducting The Search</vt:lpstr>
      <vt:lpstr>Conducting The Search</vt:lpstr>
      <vt:lpstr>Conducting the Search</vt:lpstr>
      <vt:lpstr>CONDUCTING LOCKER SEARCHES</vt:lpstr>
      <vt:lpstr>PowerPoint Presentation</vt:lpstr>
      <vt:lpstr>CONDUCTING VEHICLE SEARCHES</vt:lpstr>
      <vt:lpstr>PowerPoint Presentation</vt:lpstr>
      <vt:lpstr>DRUG-DETECTION CANINES</vt:lpstr>
      <vt:lpstr>PowerPoint Presentation</vt:lpstr>
      <vt:lpstr>PowerPoint Presentation</vt:lpstr>
      <vt:lpstr>PowerPoint Presentation</vt:lpstr>
      <vt:lpstr>SEARCH &amp; SEIZURE</vt:lpstr>
      <vt:lpstr>SEARCH &amp; SEIZURE</vt:lpstr>
      <vt:lpstr>SEARCH &amp; SEIZURE</vt:lpstr>
    </vt:vector>
  </TitlesOfParts>
  <Company>Guam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&amp; SEIZURE</dc:title>
  <dc:creator>BRUCE A. WILLIAMS</dc:creator>
  <cp:lastModifiedBy>BRUCE A. WILLIAMS</cp:lastModifiedBy>
  <cp:revision>29</cp:revision>
  <cp:lastPrinted>2013-01-02T21:48:13Z</cp:lastPrinted>
  <dcterms:created xsi:type="dcterms:W3CDTF">2013-01-02T03:14:37Z</dcterms:created>
  <dcterms:modified xsi:type="dcterms:W3CDTF">2013-01-02T21:54:53Z</dcterms:modified>
</cp:coreProperties>
</file>