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2"/>
    <p:sldMasterId id="2147483670" r:id="rId3"/>
    <p:sldMasterId id="2147483682" r:id="rId4"/>
    <p:sldMasterId id="2147483694" r:id="rId5"/>
    <p:sldMasterId id="2147483706" r:id="rId6"/>
    <p:sldMasterId id="2147483718" r:id="rId7"/>
    <p:sldMasterId id="2147483742" r:id="rId8"/>
    <p:sldMasterId id="2147483754" r:id="rId9"/>
    <p:sldMasterId id="2147483766" r:id="rId10"/>
  </p:sldMasterIdLst>
  <p:notesMasterIdLst>
    <p:notesMasterId r:id="rId47"/>
  </p:notesMasterIdLst>
  <p:handoutMasterIdLst>
    <p:handoutMasterId r:id="rId48"/>
  </p:handoutMasterIdLst>
  <p:sldIdLst>
    <p:sldId id="256" r:id="rId11"/>
    <p:sldId id="257" r:id="rId12"/>
    <p:sldId id="258" r:id="rId13"/>
    <p:sldId id="269" r:id="rId14"/>
    <p:sldId id="270" r:id="rId15"/>
    <p:sldId id="276" r:id="rId16"/>
    <p:sldId id="259" r:id="rId17"/>
    <p:sldId id="261" r:id="rId18"/>
    <p:sldId id="262" r:id="rId19"/>
    <p:sldId id="335" r:id="rId20"/>
    <p:sldId id="332" r:id="rId21"/>
    <p:sldId id="295" r:id="rId22"/>
    <p:sldId id="297" r:id="rId23"/>
    <p:sldId id="299" r:id="rId24"/>
    <p:sldId id="316" r:id="rId25"/>
    <p:sldId id="317" r:id="rId26"/>
    <p:sldId id="327" r:id="rId27"/>
    <p:sldId id="329" r:id="rId28"/>
    <p:sldId id="304" r:id="rId29"/>
    <p:sldId id="323" r:id="rId30"/>
    <p:sldId id="331" r:id="rId31"/>
    <p:sldId id="307" r:id="rId32"/>
    <p:sldId id="336" r:id="rId33"/>
    <p:sldId id="308" r:id="rId34"/>
    <p:sldId id="309" r:id="rId35"/>
    <p:sldId id="337" r:id="rId36"/>
    <p:sldId id="310" r:id="rId37"/>
    <p:sldId id="311" r:id="rId38"/>
    <p:sldId id="312" r:id="rId39"/>
    <p:sldId id="313" r:id="rId40"/>
    <p:sldId id="315" r:id="rId41"/>
    <p:sldId id="284" r:id="rId42"/>
    <p:sldId id="285" r:id="rId43"/>
    <p:sldId id="294" r:id="rId44"/>
    <p:sldId id="260" r:id="rId45"/>
    <p:sldId id="334"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p:cViewPr varScale="1">
        <p:scale>
          <a:sx n="70" d="100"/>
          <a:sy n="70" d="100"/>
        </p:scale>
        <p:origin x="141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2.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6.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4.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9.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handoutMaster" Target="handoutMasters/handoutMaster1.xml"/><Relationship Id="rId8" Type="http://schemas.openxmlformats.org/officeDocument/2006/relationships/slideMaster" Target="slideMasters/slideMaster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500" dirty="0" smtClean="0">
                <a:latin typeface="Times New Roman" panose="02020603050405020304" pitchFamily="18" charset="0"/>
                <a:cs typeface="Times New Roman" panose="02020603050405020304" pitchFamily="18" charset="0"/>
              </a:rPr>
              <a:t>Total</a:t>
            </a:r>
            <a:r>
              <a:rPr lang="en-US" sz="2500" baseline="0" dirty="0" smtClean="0">
                <a:latin typeface="Times New Roman" panose="02020603050405020304" pitchFamily="18" charset="0"/>
                <a:cs typeface="Times New Roman" panose="02020603050405020304" pitchFamily="18" charset="0"/>
              </a:rPr>
              <a:t> number of searches and seizures</a:t>
            </a:r>
            <a:endParaRPr lang="en-US" sz="2500" dirty="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SY 14-15</c:v>
                </c:pt>
              </c:strCache>
            </c:strRef>
          </c:tx>
          <c:spPr>
            <a:solidFill>
              <a:srgbClr val="FFFF00"/>
            </a:solidFill>
            <a:ln>
              <a:noFill/>
            </a:ln>
            <a:effectLst/>
            <a:sp3d/>
          </c:spPr>
          <c:invertIfNegative val="0"/>
          <c:dLbls>
            <c:dLbl>
              <c:idx val="0"/>
              <c:layout>
                <c:manualLayout>
                  <c:x val="-1.6476648955782642E-3"/>
                  <c:y val="-2.38095238095238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0413681600531201E-17"/>
                  <c:y val="-1.666666666666675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2953297911565284E-3"/>
                  <c:y val="-9.5238095238096114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Elementary School</c:v>
                </c:pt>
                <c:pt idx="1">
                  <c:v>Middle School </c:v>
                </c:pt>
                <c:pt idx="2">
                  <c:v>High School</c:v>
                </c:pt>
              </c:strCache>
            </c:strRef>
          </c:cat>
          <c:val>
            <c:numRef>
              <c:f>Sheet1!$B$2:$B$5</c:f>
              <c:numCache>
                <c:formatCode>General</c:formatCode>
                <c:ptCount val="4"/>
                <c:pt idx="0">
                  <c:v>3</c:v>
                </c:pt>
                <c:pt idx="1">
                  <c:v>29</c:v>
                </c:pt>
                <c:pt idx="2">
                  <c:v>41</c:v>
                </c:pt>
              </c:numCache>
            </c:numRef>
          </c:val>
        </c:ser>
        <c:ser>
          <c:idx val="1"/>
          <c:order val="1"/>
          <c:tx>
            <c:strRef>
              <c:f>Sheet1!$C$1</c:f>
              <c:strCache>
                <c:ptCount val="1"/>
                <c:pt idx="0">
                  <c:v>SY 15-16</c:v>
                </c:pt>
              </c:strCache>
            </c:strRef>
          </c:tx>
          <c:spPr>
            <a:solidFill>
              <a:srgbClr val="FF0000"/>
            </a:solidFill>
            <a:ln>
              <a:noFill/>
            </a:ln>
            <a:effectLst/>
            <a:sp3d/>
          </c:spPr>
          <c:invertIfNegative val="0"/>
          <c:dLbls>
            <c:dLbl>
              <c:idx val="0"/>
              <c:layout>
                <c:manualLayout>
                  <c:x val="9.8859893734695552E-3"/>
                  <c:y val="-2.619047619047627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533654269047849E-2"/>
                  <c:y val="-2.38095238095238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5906595823130567E-3"/>
                  <c:y val="-3.095238095238095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Elementary School</c:v>
                </c:pt>
                <c:pt idx="1">
                  <c:v>Middle School </c:v>
                </c:pt>
                <c:pt idx="2">
                  <c:v>High School</c:v>
                </c:pt>
              </c:strCache>
            </c:strRef>
          </c:cat>
          <c:val>
            <c:numRef>
              <c:f>Sheet1!$C$2:$C$5</c:f>
              <c:numCache>
                <c:formatCode>General</c:formatCode>
                <c:ptCount val="4"/>
                <c:pt idx="0">
                  <c:v>8</c:v>
                </c:pt>
                <c:pt idx="1">
                  <c:v>56</c:v>
                </c:pt>
                <c:pt idx="2">
                  <c:v>71</c:v>
                </c:pt>
              </c:numCache>
            </c:numRef>
          </c:val>
        </c:ser>
        <c:dLbls>
          <c:showLegendKey val="0"/>
          <c:showVal val="1"/>
          <c:showCatName val="0"/>
          <c:showSerName val="0"/>
          <c:showPercent val="0"/>
          <c:showBubbleSize val="0"/>
        </c:dLbls>
        <c:gapWidth val="150"/>
        <c:shape val="box"/>
        <c:axId val="219447496"/>
        <c:axId val="219449456"/>
        <c:axId val="0"/>
      </c:bar3DChart>
      <c:catAx>
        <c:axId val="2194474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9449456"/>
        <c:crosses val="autoZero"/>
        <c:auto val="1"/>
        <c:lblAlgn val="ctr"/>
        <c:lblOffset val="100"/>
        <c:noMultiLvlLbl val="0"/>
      </c:catAx>
      <c:valAx>
        <c:axId val="219449456"/>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9447496"/>
        <c:crosses val="autoZero"/>
        <c:crossBetween val="between"/>
      </c:valAx>
      <c:spPr>
        <a:noFill/>
        <a:ln>
          <a:noFill/>
        </a:ln>
        <a:effectLst/>
      </c:spPr>
    </c:plotArea>
    <c:legend>
      <c:legendPos val="b"/>
      <c:layout>
        <c:manualLayout>
          <c:xMode val="edge"/>
          <c:yMode val="edge"/>
          <c:x val="0.28088024934383204"/>
          <c:y val="0.94390176227971501"/>
          <c:w val="0.44240600393700785"/>
          <c:h val="3.734814398200225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500" dirty="0" smtClean="0">
                <a:latin typeface="Times New Roman" panose="02020603050405020304" pitchFamily="18" charset="0"/>
                <a:cs typeface="Times New Roman" panose="02020603050405020304" pitchFamily="18" charset="0"/>
              </a:rPr>
              <a:t>Total</a:t>
            </a:r>
            <a:r>
              <a:rPr lang="en-US" sz="2500" baseline="0" dirty="0" smtClean="0">
                <a:latin typeface="Times New Roman" panose="02020603050405020304" pitchFamily="18" charset="0"/>
                <a:cs typeface="Times New Roman" panose="02020603050405020304" pitchFamily="18" charset="0"/>
              </a:rPr>
              <a:t> number of searches by t</a:t>
            </a:r>
            <a:r>
              <a:rPr lang="en-US" sz="2500" dirty="0" smtClean="0">
                <a:latin typeface="Times New Roman" panose="02020603050405020304" pitchFamily="18" charset="0"/>
                <a:cs typeface="Times New Roman" panose="02020603050405020304" pitchFamily="18" charset="0"/>
              </a:rPr>
              <a:t>ype</a:t>
            </a:r>
            <a:r>
              <a:rPr lang="en-US" sz="2500" baseline="0" dirty="0" smtClean="0">
                <a:latin typeface="Times New Roman" panose="02020603050405020304" pitchFamily="18" charset="0"/>
                <a:cs typeface="Times New Roman" panose="02020603050405020304" pitchFamily="18" charset="0"/>
              </a:rPr>
              <a:t> of search conducted</a:t>
            </a:r>
            <a:endParaRPr lang="en-US" sz="2500" dirty="0">
              <a:latin typeface="Times New Roman" panose="02020603050405020304" pitchFamily="18" charset="0"/>
              <a:cs typeface="Times New Roman" panose="02020603050405020304" pitchFamily="18" charset="0"/>
            </a:endParaRPr>
          </a:p>
        </c:rich>
      </c:tx>
      <c:layout>
        <c:manualLayout>
          <c:xMode val="edge"/>
          <c:yMode val="edge"/>
          <c:x val="0.1791891891891891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SY14-15</c:v>
                </c:pt>
              </c:strCache>
            </c:strRef>
          </c:tx>
          <c:spPr>
            <a:solidFill>
              <a:srgbClr val="FFFF00"/>
            </a:solidFill>
            <a:ln>
              <a:noFill/>
            </a:ln>
            <a:effectLst/>
            <a:sp3d/>
          </c:spPr>
          <c:invertIfNegative val="0"/>
          <c:dLbls>
            <c:dLbl>
              <c:idx val="2"/>
              <c:layout>
                <c:manualLayout>
                  <c:x val="0"/>
                  <c:y val="-1.412429378531073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Blanket</c:v>
                </c:pt>
                <c:pt idx="1">
                  <c:v>Random</c:v>
                </c:pt>
                <c:pt idx="2">
                  <c:v>Reasonable Suspicion</c:v>
                </c:pt>
              </c:strCache>
            </c:strRef>
          </c:cat>
          <c:val>
            <c:numRef>
              <c:f>Sheet1!$B$2:$B$5</c:f>
              <c:numCache>
                <c:formatCode>General</c:formatCode>
                <c:ptCount val="4"/>
                <c:pt idx="0">
                  <c:v>0</c:v>
                </c:pt>
                <c:pt idx="1">
                  <c:v>4</c:v>
                </c:pt>
                <c:pt idx="2">
                  <c:v>69</c:v>
                </c:pt>
              </c:numCache>
            </c:numRef>
          </c:val>
        </c:ser>
        <c:ser>
          <c:idx val="1"/>
          <c:order val="1"/>
          <c:tx>
            <c:strRef>
              <c:f>Sheet1!$C$1</c:f>
              <c:strCache>
                <c:ptCount val="1"/>
                <c:pt idx="0">
                  <c:v>SY15-16</c:v>
                </c:pt>
              </c:strCache>
            </c:strRef>
          </c:tx>
          <c:spPr>
            <a:solidFill>
              <a:srgbClr val="FF0000"/>
            </a:solidFill>
            <a:ln>
              <a:noFill/>
            </a:ln>
            <a:effectLst/>
            <a:sp3d/>
          </c:spPr>
          <c:invertIfNegative val="0"/>
          <c:dLbls>
            <c:dLbl>
              <c:idx val="0"/>
              <c:layout>
                <c:manualLayout>
                  <c:x val="-2.9665245222570858E-17"/>
                  <c:y val="-1.41242937853107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326860841423949E-2"/>
                  <c:y val="-2.542372881355937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7799352750809062E-2"/>
                  <c:y val="-1.694915254237288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Blanket</c:v>
                </c:pt>
                <c:pt idx="1">
                  <c:v>Random</c:v>
                </c:pt>
                <c:pt idx="2">
                  <c:v>Reasonable Suspicion</c:v>
                </c:pt>
              </c:strCache>
            </c:strRef>
          </c:cat>
          <c:val>
            <c:numRef>
              <c:f>Sheet1!$C$2:$C$5</c:f>
              <c:numCache>
                <c:formatCode>General</c:formatCode>
                <c:ptCount val="4"/>
                <c:pt idx="0">
                  <c:v>8</c:v>
                </c:pt>
                <c:pt idx="1">
                  <c:v>44</c:v>
                </c:pt>
                <c:pt idx="2">
                  <c:v>83</c:v>
                </c:pt>
              </c:numCache>
            </c:numRef>
          </c:val>
        </c:ser>
        <c:ser>
          <c:idx val="2"/>
          <c:order val="2"/>
          <c:tx>
            <c:strRef>
              <c:f>Sheet1!$D$1</c:f>
              <c:strCache>
                <c:ptCount val="1"/>
                <c:pt idx="0">
                  <c:v>Column1</c:v>
                </c:pt>
              </c:strCache>
            </c:strRef>
          </c:tx>
          <c:spPr>
            <a:solidFill>
              <a:schemeClr val="accent3"/>
            </a:solidFill>
            <a:ln>
              <a:noFill/>
            </a:ln>
            <a:effectLst/>
            <a:sp3d/>
          </c:spPr>
          <c:invertIfNegative val="0"/>
          <c:cat>
            <c:strRef>
              <c:f>Sheet1!$A$2:$A$5</c:f>
              <c:strCache>
                <c:ptCount val="3"/>
                <c:pt idx="0">
                  <c:v>Blanket</c:v>
                </c:pt>
                <c:pt idx="1">
                  <c:v>Random</c:v>
                </c:pt>
                <c:pt idx="2">
                  <c:v>Reasonable Suspicion</c:v>
                </c:pt>
              </c:strCache>
            </c:strRef>
          </c:cat>
          <c:val>
            <c:numRef>
              <c:f>Sheet1!$D$2:$D$5</c:f>
              <c:numCache>
                <c:formatCode>General</c:formatCode>
                <c:ptCount val="4"/>
              </c:numCache>
            </c:numRef>
          </c:val>
        </c:ser>
        <c:dLbls>
          <c:showLegendKey val="0"/>
          <c:showVal val="0"/>
          <c:showCatName val="0"/>
          <c:showSerName val="0"/>
          <c:showPercent val="0"/>
          <c:showBubbleSize val="0"/>
        </c:dLbls>
        <c:gapWidth val="150"/>
        <c:shape val="box"/>
        <c:axId val="222604128"/>
        <c:axId val="222604520"/>
        <c:axId val="0"/>
      </c:bar3DChart>
      <c:catAx>
        <c:axId val="2226041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2604520"/>
        <c:crosses val="autoZero"/>
        <c:auto val="1"/>
        <c:lblAlgn val="ctr"/>
        <c:lblOffset val="100"/>
        <c:noMultiLvlLbl val="0"/>
      </c:catAx>
      <c:valAx>
        <c:axId val="222604520"/>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2604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1536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1536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F9A46B63-4FAD-448A-A556-02A5E3944259}" type="slidenum">
              <a:rPr lang="en-US"/>
              <a:pPr/>
              <a:t>‹#›</a:t>
            </a:fld>
            <a:endParaRPr lang="en-US"/>
          </a:p>
        </p:txBody>
      </p:sp>
    </p:spTree>
    <p:extLst>
      <p:ext uri="{BB962C8B-B14F-4D97-AF65-F5344CB8AC3E}">
        <p14:creationId xmlns:p14="http://schemas.microsoft.com/office/powerpoint/2010/main" val="2629345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E7CAE20C-D77B-4EB7-AE52-E2B9CECD256E}" type="slidenum">
              <a:rPr lang="en-US"/>
              <a:pPr/>
              <a:t>‹#›</a:t>
            </a:fld>
            <a:endParaRPr lang="en-US"/>
          </a:p>
        </p:txBody>
      </p:sp>
    </p:spTree>
    <p:extLst>
      <p:ext uri="{BB962C8B-B14F-4D97-AF65-F5344CB8AC3E}">
        <p14:creationId xmlns:p14="http://schemas.microsoft.com/office/powerpoint/2010/main" val="20691992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2</a:t>
            </a:fld>
            <a:endParaRPr lang="en-US"/>
          </a:p>
        </p:txBody>
      </p:sp>
    </p:spTree>
    <p:extLst>
      <p:ext uri="{BB962C8B-B14F-4D97-AF65-F5344CB8AC3E}">
        <p14:creationId xmlns:p14="http://schemas.microsoft.com/office/powerpoint/2010/main" val="105583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4</a:t>
            </a:fld>
            <a:endParaRPr lang="en-US"/>
          </a:p>
        </p:txBody>
      </p:sp>
    </p:spTree>
    <p:extLst>
      <p:ext uri="{BB962C8B-B14F-4D97-AF65-F5344CB8AC3E}">
        <p14:creationId xmlns:p14="http://schemas.microsoft.com/office/powerpoint/2010/main" val="335695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10</a:t>
            </a:fld>
            <a:endParaRPr lang="en-US"/>
          </a:p>
        </p:txBody>
      </p:sp>
    </p:spTree>
    <p:extLst>
      <p:ext uri="{BB962C8B-B14F-4D97-AF65-F5344CB8AC3E}">
        <p14:creationId xmlns:p14="http://schemas.microsoft.com/office/powerpoint/2010/main" val="3772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888197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15</a:t>
            </a:fld>
            <a:endParaRPr lang="en-US"/>
          </a:p>
        </p:txBody>
      </p:sp>
    </p:spTree>
    <p:extLst>
      <p:ext uri="{BB962C8B-B14F-4D97-AF65-F5344CB8AC3E}">
        <p14:creationId xmlns:p14="http://schemas.microsoft.com/office/powerpoint/2010/main" val="99310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16</a:t>
            </a:fld>
            <a:endParaRPr lang="en-US"/>
          </a:p>
        </p:txBody>
      </p:sp>
    </p:spTree>
    <p:extLst>
      <p:ext uri="{BB962C8B-B14F-4D97-AF65-F5344CB8AC3E}">
        <p14:creationId xmlns:p14="http://schemas.microsoft.com/office/powerpoint/2010/main" val="3560284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Board pol</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906104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extLst>
      <p:ext uri="{BB962C8B-B14F-4D97-AF65-F5344CB8AC3E}">
        <p14:creationId xmlns:p14="http://schemas.microsoft.com/office/powerpoint/2010/main" val="3499707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258966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647700" y="1447800"/>
            <a:ext cx="7848600" cy="1295400"/>
          </a:xfrm>
        </p:spPr>
        <p:txBody>
          <a:bodyPr/>
          <a:lstStyle>
            <a:lvl1pPr algn="ctr">
              <a:defRPr/>
            </a:lvl1pPr>
          </a:lstStyle>
          <a:p>
            <a:pPr lvl="0"/>
            <a:r>
              <a:rPr lang="en-US" noProof="0" smtClean="0"/>
              <a:t>Click to edit Master title style</a:t>
            </a:r>
            <a:endParaRPr lang="en-US" noProof="0" dirty="0" smtClean="0"/>
          </a:p>
        </p:txBody>
      </p:sp>
      <p:sp>
        <p:nvSpPr>
          <p:cNvPr id="109571" name="Rectangle 3"/>
          <p:cNvSpPr>
            <a:spLocks noGrp="1" noChangeArrowheads="1"/>
          </p:cNvSpPr>
          <p:nvPr>
            <p:ph type="subTitle" idx="1"/>
          </p:nvPr>
        </p:nvSpPr>
        <p:spPr>
          <a:xfrm>
            <a:off x="990600" y="3429000"/>
            <a:ext cx="7620000" cy="1066800"/>
          </a:xfrm>
        </p:spPr>
        <p:txBody>
          <a:bodyPr/>
          <a:lstStyle>
            <a:lvl1pPr marL="0" indent="0" algn="ctr">
              <a:buFontTx/>
              <a:buNone/>
              <a:defRPr sz="3600"/>
            </a:lvl1pPr>
          </a:lstStyle>
          <a:p>
            <a:pPr lvl="0"/>
            <a:r>
              <a:rPr lang="en-US" noProof="0" smtClean="0"/>
              <a:t>Click to edit Master subtitle style</a:t>
            </a:r>
            <a:endParaRPr lang="en-US" noProof="0" dirty="0" smtClean="0"/>
          </a:p>
        </p:txBody>
      </p:sp>
      <p:sp>
        <p:nvSpPr>
          <p:cNvPr id="109572" name="Rectangle 4"/>
          <p:cNvSpPr>
            <a:spLocks noGrp="1" noChangeArrowheads="1"/>
          </p:cNvSpPr>
          <p:nvPr>
            <p:ph type="dt" sz="half" idx="2"/>
          </p:nvPr>
        </p:nvSpPr>
        <p:spPr/>
        <p:txBody>
          <a:bodyPr/>
          <a:lstStyle>
            <a:lvl1pPr>
              <a:defRPr b="0">
                <a:solidFill>
                  <a:schemeClr val="tx1">
                    <a:lumMod val="65000"/>
                    <a:lumOff val="35000"/>
                  </a:schemeClr>
                </a:solidFill>
                <a:latin typeface="+mn-lt"/>
              </a:defRPr>
            </a:lvl1pPr>
          </a:lstStyle>
          <a:p>
            <a:endParaRPr lang="en-US" dirty="0"/>
          </a:p>
        </p:txBody>
      </p:sp>
      <p:sp>
        <p:nvSpPr>
          <p:cNvPr id="109573" name="Rectangle 5"/>
          <p:cNvSpPr>
            <a:spLocks noGrp="1" noChangeArrowheads="1"/>
          </p:cNvSpPr>
          <p:nvPr>
            <p:ph type="ftr" sz="quarter" idx="3"/>
          </p:nvPr>
        </p:nvSpPr>
        <p:spPr/>
        <p:txBody>
          <a:bodyPr/>
          <a:lstStyle>
            <a:lvl1pPr>
              <a:defRPr b="0">
                <a:solidFill>
                  <a:schemeClr val="tx1">
                    <a:lumMod val="65000"/>
                    <a:lumOff val="35000"/>
                  </a:schemeClr>
                </a:solidFill>
                <a:latin typeface="+mn-lt"/>
              </a:defRPr>
            </a:lvl1pPr>
          </a:lstStyle>
          <a:p>
            <a:endParaRPr lang="en-US" dirty="0"/>
          </a:p>
        </p:txBody>
      </p:sp>
      <p:sp>
        <p:nvSpPr>
          <p:cNvPr id="109574" name="Rectangle 6"/>
          <p:cNvSpPr>
            <a:spLocks noGrp="1" noChangeArrowheads="1"/>
          </p:cNvSpPr>
          <p:nvPr>
            <p:ph type="sldNum" sz="quarter" idx="4"/>
          </p:nvPr>
        </p:nvSpPr>
        <p:spPr/>
        <p:txBody>
          <a:bodyPr/>
          <a:lstStyle>
            <a:lvl1pPr>
              <a:defRPr b="0">
                <a:solidFill>
                  <a:schemeClr val="tx1">
                    <a:lumMod val="65000"/>
                    <a:lumOff val="35000"/>
                  </a:schemeClr>
                </a:solidFill>
                <a:latin typeface="+mn-lt"/>
              </a:defRPr>
            </a:lvl1pPr>
          </a:lstStyle>
          <a:p>
            <a:fld id="{BE19C0DE-C078-4586-94EC-518557DE64A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639B9F-2C80-4DC8-85FD-39014D0EA899}" type="slidenum">
              <a:rPr lang="en-US"/>
              <a:pPr/>
              <a:t>‹#›</a:t>
            </a:fld>
            <a:endParaRPr lang="en-US"/>
          </a:p>
        </p:txBody>
      </p:sp>
    </p:spTree>
    <p:extLst>
      <p:ext uri="{BB962C8B-B14F-4D97-AF65-F5344CB8AC3E}">
        <p14:creationId xmlns:p14="http://schemas.microsoft.com/office/powerpoint/2010/main" val="2570257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20193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59055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989B3F-BCC9-4654-9345-B524E2460B07}" type="slidenum">
              <a:rPr lang="en-US"/>
              <a:pPr/>
              <a:t>‹#›</a:t>
            </a:fld>
            <a:endParaRPr lang="en-US"/>
          </a:p>
        </p:txBody>
      </p:sp>
    </p:spTree>
    <p:extLst>
      <p:ext uri="{BB962C8B-B14F-4D97-AF65-F5344CB8AC3E}">
        <p14:creationId xmlns:p14="http://schemas.microsoft.com/office/powerpoint/2010/main" val="109986007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273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239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370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104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719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093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926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94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7391400" cy="9144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905000"/>
            <a:ext cx="784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3D52EE-2EC2-4889-BE6E-7EB8E38B3EEC}" type="slidenum">
              <a:rPr lang="en-US"/>
              <a:pPr/>
              <a:t>‹#›</a:t>
            </a:fld>
            <a:endParaRPr lang="en-US"/>
          </a:p>
        </p:txBody>
      </p:sp>
    </p:spTree>
    <p:extLst>
      <p:ext uri="{BB962C8B-B14F-4D97-AF65-F5344CB8AC3E}">
        <p14:creationId xmlns:p14="http://schemas.microsoft.com/office/powerpoint/2010/main" val="179673278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986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722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703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152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179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7610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656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963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640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4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B295FE-F8B1-4B4D-B3A7-33303EC74750}" type="slidenum">
              <a:rPr lang="en-US"/>
              <a:pPr/>
              <a:t>‹#›</a:t>
            </a:fld>
            <a:endParaRPr lang="en-US"/>
          </a:p>
        </p:txBody>
      </p:sp>
    </p:spTree>
    <p:extLst>
      <p:ext uri="{BB962C8B-B14F-4D97-AF65-F5344CB8AC3E}">
        <p14:creationId xmlns:p14="http://schemas.microsoft.com/office/powerpoint/2010/main" val="128568955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626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654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685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519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324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890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4121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774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633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00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2E366D-20AC-4469-B201-4C3CE52308A9}" type="slidenum">
              <a:rPr lang="en-US"/>
              <a:pPr/>
              <a:t>‹#›</a:t>
            </a:fld>
            <a:endParaRPr lang="en-US"/>
          </a:p>
        </p:txBody>
      </p:sp>
    </p:spTree>
    <p:extLst>
      <p:ext uri="{BB962C8B-B14F-4D97-AF65-F5344CB8AC3E}">
        <p14:creationId xmlns:p14="http://schemas.microsoft.com/office/powerpoint/2010/main" val="215209570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5118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742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152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531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8157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3665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0355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5712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3342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454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07F8811-BB39-4063-B54B-0B0CD125FC59}" type="slidenum">
              <a:rPr lang="en-US"/>
              <a:pPr/>
              <a:t>‹#›</a:t>
            </a:fld>
            <a:endParaRPr lang="en-US"/>
          </a:p>
        </p:txBody>
      </p:sp>
    </p:spTree>
    <p:extLst>
      <p:ext uri="{BB962C8B-B14F-4D97-AF65-F5344CB8AC3E}">
        <p14:creationId xmlns:p14="http://schemas.microsoft.com/office/powerpoint/2010/main" val="66479499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2578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944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6211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2303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5298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5685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8897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6683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15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391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F88DAC2-F742-47E7-BDFB-501D2002B435}" type="slidenum">
              <a:rPr lang="en-US"/>
              <a:pPr/>
              <a:t>‹#›</a:t>
            </a:fld>
            <a:endParaRPr lang="en-US"/>
          </a:p>
        </p:txBody>
      </p:sp>
    </p:spTree>
    <p:extLst>
      <p:ext uri="{BB962C8B-B14F-4D97-AF65-F5344CB8AC3E}">
        <p14:creationId xmlns:p14="http://schemas.microsoft.com/office/powerpoint/2010/main" val="8372205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3953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513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0011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8575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3740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307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4756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7185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7191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46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C40C83D-E769-49CD-A97B-6CE4F4D31969}" type="slidenum">
              <a:rPr lang="en-US"/>
              <a:pPr/>
              <a:t>‹#›</a:t>
            </a:fld>
            <a:endParaRPr lang="en-US"/>
          </a:p>
        </p:txBody>
      </p:sp>
    </p:spTree>
    <p:extLst>
      <p:ext uri="{BB962C8B-B14F-4D97-AF65-F5344CB8AC3E}">
        <p14:creationId xmlns:p14="http://schemas.microsoft.com/office/powerpoint/2010/main" val="1861165441"/>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0955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5612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1941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00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2624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7821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5595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3175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060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86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D732AF-82A3-432F-8A42-4A4275DE0EA7}" type="slidenum">
              <a:rPr lang="en-US"/>
              <a:pPr/>
              <a:t>‹#›</a:t>
            </a:fld>
            <a:endParaRPr lang="en-US"/>
          </a:p>
        </p:txBody>
      </p:sp>
    </p:spTree>
    <p:extLst>
      <p:ext uri="{BB962C8B-B14F-4D97-AF65-F5344CB8AC3E}">
        <p14:creationId xmlns:p14="http://schemas.microsoft.com/office/powerpoint/2010/main" val="242679411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6761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3963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735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7424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4199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8915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4492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3800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0823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60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6E6EE8-63E5-42DA-A7C1-04B4B19F4C2F}" type="slidenum">
              <a:rPr lang="en-US"/>
              <a:pPr/>
              <a:t>‹#›</a:t>
            </a:fld>
            <a:endParaRPr lang="en-US"/>
          </a:p>
        </p:txBody>
      </p:sp>
    </p:spTree>
    <p:extLst>
      <p:ext uri="{BB962C8B-B14F-4D97-AF65-F5344CB8AC3E}">
        <p14:creationId xmlns:p14="http://schemas.microsoft.com/office/powerpoint/2010/main" val="2735849510"/>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1542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1615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3794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005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4807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0501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4936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667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1469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7/19/2016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69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bwMode="auto">
          <a:xfrm>
            <a:off x="457200" y="1905000"/>
            <a:ext cx="8077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 bullet text</a:t>
            </a:r>
          </a:p>
          <a:p>
            <a:pPr lvl="2"/>
            <a:r>
              <a:rPr lang="en-US" dirty="0" smtClean="0"/>
              <a:t>Third level bullet text</a:t>
            </a:r>
          </a:p>
          <a:p>
            <a:pPr lvl="3"/>
            <a:r>
              <a:rPr lang="en-US" dirty="0" smtClean="0"/>
              <a:t> Fourth level bullet text</a:t>
            </a:r>
          </a:p>
          <a:p>
            <a:pPr lvl="4"/>
            <a:r>
              <a:rPr lang="en-US" dirty="0" smtClean="0"/>
              <a:t>Fifth level bullet text</a:t>
            </a:r>
          </a:p>
          <a:p>
            <a:pPr lvl="1"/>
            <a:endParaRPr lang="en-US" dirty="0" smtClean="0"/>
          </a:p>
          <a:p>
            <a:pPr lvl="2"/>
            <a:endParaRPr lang="en-US" dirty="0" smtClean="0"/>
          </a:p>
        </p:txBody>
      </p:sp>
      <p:sp>
        <p:nvSpPr>
          <p:cNvPr id="108547" name="Rectangle 3"/>
          <p:cNvSpPr>
            <a:spLocks noGrp="1" noChangeArrowheads="1"/>
          </p:cNvSpPr>
          <p:nvPr>
            <p:ph type="title"/>
          </p:nvPr>
        </p:nvSpPr>
        <p:spPr bwMode="auto">
          <a:xfrm>
            <a:off x="457200" y="685800"/>
            <a:ext cx="807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854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solidFill>
                  <a:schemeClr val="tx1">
                    <a:lumMod val="65000"/>
                    <a:lumOff val="35000"/>
                  </a:schemeClr>
                </a:solidFill>
                <a:latin typeface="+mn-lt"/>
              </a:defRPr>
            </a:lvl1pPr>
          </a:lstStyle>
          <a:p>
            <a:endParaRPr lang="en-US" dirty="0"/>
          </a:p>
        </p:txBody>
      </p:sp>
      <p:sp>
        <p:nvSpPr>
          <p:cNvPr id="10854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chemeClr val="tx1">
                    <a:lumMod val="65000"/>
                    <a:lumOff val="35000"/>
                  </a:schemeClr>
                </a:solidFill>
                <a:latin typeface="+mn-lt"/>
              </a:defRPr>
            </a:lvl1pPr>
          </a:lstStyle>
          <a:p>
            <a:endParaRPr lang="en-US" dirty="0"/>
          </a:p>
        </p:txBody>
      </p:sp>
      <p:sp>
        <p:nvSpPr>
          <p:cNvPr id="10855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lumMod val="65000"/>
                    <a:lumOff val="35000"/>
                  </a:schemeClr>
                </a:solidFill>
                <a:latin typeface="+mn-lt"/>
              </a:defRPr>
            </a:lvl1pPr>
          </a:lstStyle>
          <a:p>
            <a:fld id="{0E473B5A-C5D8-4A29-98C2-A74172270BA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iming>
    <p:tnLst>
      <p:par>
        <p:cTn id="1" dur="indefinite" restart="never" nodeType="tmRoot"/>
      </p:par>
    </p:tnLst>
  </p:timing>
  <p:txStyles>
    <p:titleStyle>
      <a:lvl1pPr algn="l" rtl="0" eaLnBrk="1" fontAlgn="base" hangingPunct="1">
        <a:spcBef>
          <a:spcPct val="0"/>
        </a:spcBef>
        <a:spcAft>
          <a:spcPct val="0"/>
        </a:spcAft>
        <a:defRPr sz="4400">
          <a:solidFill>
            <a:schemeClr val="accent2">
              <a:lumMod val="75000"/>
            </a:schemeClr>
          </a:solidFill>
          <a:latin typeface="+mj-lt"/>
          <a:ea typeface="+mj-ea"/>
          <a:cs typeface="+mj-cs"/>
        </a:defRPr>
      </a:lvl1pPr>
      <a:lvl2pPr algn="l" rtl="0" eaLnBrk="1" fontAlgn="base" hangingPunct="1">
        <a:spcBef>
          <a:spcPct val="0"/>
        </a:spcBef>
        <a:spcAft>
          <a:spcPct val="0"/>
        </a:spcAft>
        <a:defRPr sz="4400">
          <a:solidFill>
            <a:srgbClr val="284C6A"/>
          </a:solidFill>
          <a:latin typeface="Trebuchet MS" pitchFamily="34" charset="0"/>
        </a:defRPr>
      </a:lvl2pPr>
      <a:lvl3pPr algn="l" rtl="0" eaLnBrk="1" fontAlgn="base" hangingPunct="1">
        <a:spcBef>
          <a:spcPct val="0"/>
        </a:spcBef>
        <a:spcAft>
          <a:spcPct val="0"/>
        </a:spcAft>
        <a:defRPr sz="4400">
          <a:solidFill>
            <a:srgbClr val="284C6A"/>
          </a:solidFill>
          <a:latin typeface="Trebuchet MS" pitchFamily="34" charset="0"/>
        </a:defRPr>
      </a:lvl3pPr>
      <a:lvl4pPr algn="l" rtl="0" eaLnBrk="1" fontAlgn="base" hangingPunct="1">
        <a:spcBef>
          <a:spcPct val="0"/>
        </a:spcBef>
        <a:spcAft>
          <a:spcPct val="0"/>
        </a:spcAft>
        <a:defRPr sz="4400">
          <a:solidFill>
            <a:srgbClr val="284C6A"/>
          </a:solidFill>
          <a:latin typeface="Trebuchet MS" pitchFamily="34" charset="0"/>
        </a:defRPr>
      </a:lvl4pPr>
      <a:lvl5pPr algn="l" rtl="0" eaLnBrk="1" fontAlgn="base" hangingPunct="1">
        <a:spcBef>
          <a:spcPct val="0"/>
        </a:spcBef>
        <a:spcAft>
          <a:spcPct val="0"/>
        </a:spcAft>
        <a:defRPr sz="4400">
          <a:solidFill>
            <a:srgbClr val="284C6A"/>
          </a:solidFill>
          <a:latin typeface="Trebuchet MS" pitchFamily="34" charset="0"/>
        </a:defRPr>
      </a:lvl5pPr>
      <a:lvl6pPr marL="457200" algn="l" rtl="0" eaLnBrk="1" fontAlgn="base" hangingPunct="1">
        <a:spcBef>
          <a:spcPct val="0"/>
        </a:spcBef>
        <a:spcAft>
          <a:spcPct val="0"/>
        </a:spcAft>
        <a:defRPr sz="4400">
          <a:solidFill>
            <a:srgbClr val="284C6A"/>
          </a:solidFill>
          <a:latin typeface="Trebuchet MS" pitchFamily="34" charset="0"/>
        </a:defRPr>
      </a:lvl6pPr>
      <a:lvl7pPr marL="914400" algn="l" rtl="0" eaLnBrk="1" fontAlgn="base" hangingPunct="1">
        <a:spcBef>
          <a:spcPct val="0"/>
        </a:spcBef>
        <a:spcAft>
          <a:spcPct val="0"/>
        </a:spcAft>
        <a:defRPr sz="4400">
          <a:solidFill>
            <a:srgbClr val="284C6A"/>
          </a:solidFill>
          <a:latin typeface="Trebuchet MS" pitchFamily="34" charset="0"/>
        </a:defRPr>
      </a:lvl7pPr>
      <a:lvl8pPr marL="1371600" algn="l" rtl="0" eaLnBrk="1" fontAlgn="base" hangingPunct="1">
        <a:spcBef>
          <a:spcPct val="0"/>
        </a:spcBef>
        <a:spcAft>
          <a:spcPct val="0"/>
        </a:spcAft>
        <a:defRPr sz="4400">
          <a:solidFill>
            <a:srgbClr val="284C6A"/>
          </a:solidFill>
          <a:latin typeface="Trebuchet MS" pitchFamily="34" charset="0"/>
        </a:defRPr>
      </a:lvl8pPr>
      <a:lvl9pPr marL="1828800" algn="l" rtl="0" eaLnBrk="1" fontAlgn="base" hangingPunct="1">
        <a:spcBef>
          <a:spcPct val="0"/>
        </a:spcBef>
        <a:spcAft>
          <a:spcPct val="0"/>
        </a:spcAft>
        <a:defRPr sz="4400">
          <a:solidFill>
            <a:srgbClr val="284C6A"/>
          </a:solidFill>
          <a:latin typeface="Trebuchet MS" pitchFamily="34" charset="0"/>
        </a:defRPr>
      </a:lvl9pPr>
    </p:titleStyle>
    <p:bodyStyle>
      <a:lvl1pPr marL="342900" indent="-342900" algn="l" rtl="0" eaLnBrk="1" fontAlgn="base" hangingPunct="1">
        <a:lnSpc>
          <a:spcPct val="125000"/>
        </a:lnSpc>
        <a:spcBef>
          <a:spcPct val="20000"/>
        </a:spcBef>
        <a:spcAft>
          <a:spcPct val="0"/>
        </a:spcAft>
        <a:buClr>
          <a:schemeClr val="accent2"/>
        </a:buClr>
        <a:buChar char="•"/>
        <a:defRPr sz="3200">
          <a:solidFill>
            <a:schemeClr val="accent2"/>
          </a:solidFill>
          <a:latin typeface="+mn-lt"/>
          <a:ea typeface="+mn-ea"/>
          <a:cs typeface="+mn-cs"/>
        </a:defRPr>
      </a:lvl1pPr>
      <a:lvl2pPr marL="742950" indent="-285750" algn="l" rtl="0" eaLnBrk="1" fontAlgn="base" hangingPunct="1">
        <a:spcBef>
          <a:spcPct val="20000"/>
        </a:spcBef>
        <a:spcAft>
          <a:spcPct val="0"/>
        </a:spcAft>
        <a:buFont typeface="Trebuchet MS" pitchFamily="34" charset="0"/>
        <a:buChar char="−"/>
        <a:defRPr sz="2800">
          <a:solidFill>
            <a:schemeClr val="accent2"/>
          </a:solidFill>
          <a:latin typeface="+mn-lt"/>
        </a:defRPr>
      </a:lvl2pPr>
      <a:lvl3pPr marL="1143000" indent="-228600" algn="l" rtl="0" eaLnBrk="1" fontAlgn="base" hangingPunct="1">
        <a:spcBef>
          <a:spcPct val="20000"/>
        </a:spcBef>
        <a:spcAft>
          <a:spcPct val="0"/>
        </a:spcAft>
        <a:buChar char="•"/>
        <a:defRPr sz="2400">
          <a:solidFill>
            <a:schemeClr val="accent2"/>
          </a:solidFill>
          <a:latin typeface="+mn-lt"/>
        </a:defRPr>
      </a:lvl3pPr>
      <a:lvl4pPr marL="1600200" indent="-228600" algn="l" rtl="0" eaLnBrk="1" fontAlgn="base" hangingPunct="1">
        <a:spcBef>
          <a:spcPct val="20000"/>
        </a:spcBef>
        <a:spcAft>
          <a:spcPct val="0"/>
        </a:spcAft>
        <a:buFont typeface="Trebuchet MS" pitchFamily="34" charset="0"/>
        <a:buChar char="−"/>
        <a:defRPr sz="2000">
          <a:solidFill>
            <a:schemeClr val="accent2"/>
          </a:solidFill>
          <a:latin typeface="+mn-lt"/>
        </a:defRPr>
      </a:lvl4pPr>
      <a:lvl5pPr marL="2057400" indent="-228600" algn="l" rtl="0" eaLnBrk="1" fontAlgn="base" hangingPunct="1">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7/19/2016</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390068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7/19/2016</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9485774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7/19/2016</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09477360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7/19/2016</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4218968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7/19/2016</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75879067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7/19/2016</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27074398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7/19/2016</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79598657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7/19/2016</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5506699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18" Type="http://schemas.openxmlformats.org/officeDocument/2006/relationships/image" Target="../media/image20.jp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jpeg"/><Relationship Id="rId16"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g"/><Relationship Id="rId1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4.xml"/><Relationship Id="rId4"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5.xml"/><Relationship Id="rId4"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SOP%201200-003%20REVISED%20CELL%20PHONE%20AND%20OTHER%20ELECTRONIC%20DEVICE%20USAGE.pdf" TargetMode="External"/><Relationship Id="rId2" Type="http://schemas.openxmlformats.org/officeDocument/2006/relationships/hyperlink" Target="407%20-%20Student%20Searches%20and%20Seizures%20(Amended%20121713).pdf" TargetMode="External"/><Relationship Id="rId1" Type="http://schemas.openxmlformats.org/officeDocument/2006/relationships/slideLayout" Target="../slideLayouts/slideLayout2.xml"/><Relationship Id="rId5" Type="http://schemas.openxmlformats.org/officeDocument/2006/relationships/hyperlink" Target="SOP%201200-010%20Staff%20Training%20Student%20Search%20and%20Seizure%201-02-13.pdf" TargetMode="External"/><Relationship Id="rId4" Type="http://schemas.openxmlformats.org/officeDocument/2006/relationships/hyperlink" Target="SOP_1200-002_Sudent_Searches-Seizures_-1.pdf"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533400" y="381000"/>
            <a:ext cx="7848600" cy="1295400"/>
          </a:xfrm>
        </p:spPr>
        <p:txBody>
          <a:bodyPr/>
          <a:lstStyle/>
          <a:p>
            <a:r>
              <a:rPr lang="en-US" sz="4000" b="1" dirty="0" smtClean="0">
                <a:latin typeface="Times New Roman" panose="02020603050405020304" pitchFamily="18" charset="0"/>
                <a:cs typeface="Times New Roman" panose="02020603050405020304" pitchFamily="18" charset="0"/>
              </a:rPr>
              <a:t>SEARCH &amp; SEIZURE</a:t>
            </a:r>
            <a:br>
              <a:rPr lang="en-US" sz="4000" b="1" dirty="0" smtClean="0">
                <a:latin typeface="Times New Roman" panose="02020603050405020304" pitchFamily="18" charset="0"/>
                <a:cs typeface="Times New Roman" panose="02020603050405020304" pitchFamily="18" charset="0"/>
              </a:rPr>
            </a:br>
            <a:r>
              <a:rPr lang="en-US" sz="4000" b="1" dirty="0" smtClean="0">
                <a:latin typeface="Times New Roman" panose="02020603050405020304" pitchFamily="18" charset="0"/>
                <a:cs typeface="Times New Roman" panose="02020603050405020304" pitchFamily="18" charset="0"/>
              </a:rPr>
              <a:t>TRAINING</a:t>
            </a:r>
            <a:endParaRPr lang="en-US" sz="4000" b="1" dirty="0">
              <a:latin typeface="Times New Roman" panose="02020603050405020304" pitchFamily="18" charset="0"/>
              <a:cs typeface="Times New Roman" panose="02020603050405020304" pitchFamily="18" charset="0"/>
            </a:endParaRPr>
          </a:p>
        </p:txBody>
      </p:sp>
      <p:sp>
        <p:nvSpPr>
          <p:cNvPr id="4101" name="Rectangle 5"/>
          <p:cNvSpPr>
            <a:spLocks noGrp="1" noChangeArrowheads="1"/>
          </p:cNvSpPr>
          <p:nvPr>
            <p:ph type="subTitle" idx="1"/>
          </p:nvPr>
        </p:nvSpPr>
        <p:spPr>
          <a:xfrm>
            <a:off x="914400" y="2438400"/>
            <a:ext cx="7620000" cy="1905000"/>
          </a:xfrm>
        </p:spPr>
        <p:txBody>
          <a:bodyPr/>
          <a:lstStyle/>
          <a:p>
            <a:r>
              <a:rPr lang="en-US" dirty="0" smtClean="0">
                <a:latin typeface="Times New Roman" panose="02020603050405020304" pitchFamily="18" charset="0"/>
                <a:cs typeface="Times New Roman" panose="02020603050405020304" pitchFamily="18" charset="0"/>
              </a:rPr>
              <a:t>JULY 19, 2016 (LAGU &amp; LUCHAN) </a:t>
            </a:r>
            <a:r>
              <a:rPr lang="en-US" dirty="0" err="1" smtClean="0">
                <a:latin typeface="Times New Roman" panose="02020603050405020304" pitchFamily="18" charset="0"/>
                <a:cs typeface="Times New Roman" panose="02020603050405020304" pitchFamily="18" charset="0"/>
              </a:rPr>
              <a:t>Liguan</a:t>
            </a:r>
            <a:r>
              <a:rPr lang="en-US" dirty="0" smtClean="0">
                <a:latin typeface="Times New Roman" panose="02020603050405020304" pitchFamily="18" charset="0"/>
                <a:cs typeface="Times New Roman" panose="02020603050405020304" pitchFamily="18" charset="0"/>
              </a:rPr>
              <a:t> Elem. School 8am to 4pm</a:t>
            </a:r>
          </a:p>
          <a:p>
            <a:r>
              <a:rPr lang="en-US" dirty="0" smtClean="0">
                <a:latin typeface="Times New Roman" panose="02020603050405020304" pitchFamily="18" charset="0"/>
                <a:cs typeface="Times New Roman" panose="02020603050405020304" pitchFamily="18" charset="0"/>
              </a:rPr>
              <a:t>JULY 20, 2016 (KATTAN &amp; HAYA) </a:t>
            </a:r>
            <a:r>
              <a:rPr lang="en-US" dirty="0" err="1" smtClean="0">
                <a:latin typeface="Times New Roman" panose="02020603050405020304" pitchFamily="18" charset="0"/>
                <a:cs typeface="Times New Roman" panose="02020603050405020304" pitchFamily="18" charset="0"/>
              </a:rPr>
              <a:t>Agueda</a:t>
            </a:r>
            <a:r>
              <a:rPr lang="en-US" dirty="0" smtClean="0">
                <a:latin typeface="Times New Roman" panose="02020603050405020304" pitchFamily="18" charset="0"/>
                <a:cs typeface="Times New Roman" panose="02020603050405020304" pitchFamily="18" charset="0"/>
              </a:rPr>
              <a:t> Middle School 8am to 4pm</a:t>
            </a:r>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91400" cy="1066800"/>
          </a:xfrm>
        </p:spPr>
        <p:txBody>
          <a:bodyPr/>
          <a:lstStyle/>
          <a:p>
            <a:pPr algn="ctr"/>
            <a:r>
              <a:rPr lang="en-US" sz="4000" b="1" smtClean="0">
                <a:latin typeface="Times New Roman" panose="02020603050405020304" pitchFamily="18" charset="0"/>
                <a:cs typeface="Times New Roman" panose="02020603050405020304" pitchFamily="18" charset="0"/>
              </a:rPr>
              <a:t>CONFISCATED </a:t>
            </a:r>
            <a:r>
              <a:rPr lang="en-US" sz="4000" b="1" smtClean="0">
                <a:latin typeface="Times New Roman" panose="02020603050405020304" pitchFamily="18" charset="0"/>
                <a:cs typeface="Times New Roman" panose="02020603050405020304" pitchFamily="18" charset="0"/>
              </a:rPr>
              <a:t>ITEMS</a:t>
            </a:r>
            <a:endParaRPr lang="en-US" sz="40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5449980"/>
              </p:ext>
            </p:extLst>
          </p:nvPr>
        </p:nvGraphicFramePr>
        <p:xfrm>
          <a:off x="304800" y="914396"/>
          <a:ext cx="8686800" cy="6570090"/>
        </p:xfrm>
        <a:graphic>
          <a:graphicData uri="http://schemas.openxmlformats.org/drawingml/2006/table">
            <a:tbl>
              <a:tblPr firstRow="1" firstCol="1" bandRow="1">
                <a:tableStyleId>{5C22544A-7EE6-4342-B048-85BDC9FD1C3A}</a:tableStyleId>
              </a:tblPr>
              <a:tblGrid>
                <a:gridCol w="6689835"/>
                <a:gridCol w="1996965"/>
              </a:tblGrid>
              <a:tr h="770965">
                <a:tc>
                  <a:txBody>
                    <a:bodyPr/>
                    <a:lstStyle/>
                    <a:p>
                      <a:pPr marL="0" marR="0" algn="ctr">
                        <a:lnSpc>
                          <a:spcPct val="107000"/>
                        </a:lnSpc>
                        <a:spcBef>
                          <a:spcPts val="0"/>
                        </a:spcBef>
                        <a:spcAft>
                          <a:spcPts val="0"/>
                        </a:spcAft>
                      </a:pPr>
                      <a:r>
                        <a:rPr lang="en-US" sz="2500" b="0" dirty="0">
                          <a:solidFill>
                            <a:schemeClr val="tx1"/>
                          </a:solidFill>
                          <a:effectLst/>
                          <a:latin typeface="Times New Roman" panose="02020603050405020304" pitchFamily="18" charset="0"/>
                          <a:cs typeface="Times New Roman" panose="02020603050405020304" pitchFamily="18" charset="0"/>
                        </a:rPr>
                        <a:t>ITEM</a:t>
                      </a:r>
                      <a:endParaRPr lang="en-US" sz="2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500" b="0" dirty="0">
                          <a:solidFill>
                            <a:schemeClr val="tx1"/>
                          </a:solidFill>
                          <a:effectLst/>
                          <a:latin typeface="Times New Roman" panose="02020603050405020304" pitchFamily="18" charset="0"/>
                          <a:cs typeface="Times New Roman" panose="02020603050405020304" pitchFamily="18" charset="0"/>
                        </a:rPr>
                        <a:t># of Times confiscated</a:t>
                      </a:r>
                      <a:endParaRPr lang="en-US" sz="2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85483">
                <a:tc>
                  <a:txBody>
                    <a:bodyPr/>
                    <a:lstStyle/>
                    <a:p>
                      <a:pPr marL="0" marR="0">
                        <a:lnSpc>
                          <a:spcPct val="107000"/>
                        </a:lnSpc>
                        <a:spcBef>
                          <a:spcPts val="0"/>
                        </a:spcBef>
                        <a:spcAft>
                          <a:spcPts val="0"/>
                        </a:spcAft>
                      </a:pPr>
                      <a:r>
                        <a:rPr lang="en-US" sz="2300" b="0" dirty="0">
                          <a:solidFill>
                            <a:schemeClr val="tx1"/>
                          </a:solidFill>
                          <a:effectLst/>
                          <a:latin typeface="Times New Roman" panose="02020603050405020304" pitchFamily="18" charset="0"/>
                          <a:cs typeface="Times New Roman" panose="02020603050405020304" pitchFamily="18" charset="0"/>
                        </a:rPr>
                        <a:t>MARIJUANA</a:t>
                      </a:r>
                      <a:endParaRPr lang="en-US" sz="23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65</a:t>
                      </a: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5483">
                <a:tc>
                  <a:txBody>
                    <a:bodyPr/>
                    <a:lstStyle/>
                    <a:p>
                      <a:pPr marL="0" marR="0">
                        <a:lnSpc>
                          <a:spcPct val="107000"/>
                        </a:lnSpc>
                        <a:spcBef>
                          <a:spcPts val="0"/>
                        </a:spcBef>
                        <a:spcAft>
                          <a:spcPts val="0"/>
                        </a:spcAft>
                      </a:pPr>
                      <a:r>
                        <a:rPr lang="en-US" sz="2300" b="0" dirty="0">
                          <a:solidFill>
                            <a:schemeClr val="tx1"/>
                          </a:solidFill>
                          <a:effectLst/>
                          <a:latin typeface="Times New Roman" panose="02020603050405020304" pitchFamily="18" charset="0"/>
                          <a:cs typeface="Times New Roman" panose="02020603050405020304" pitchFamily="18" charset="0"/>
                        </a:rPr>
                        <a:t>BRASS KNUCKLES</a:t>
                      </a:r>
                      <a:endParaRPr lang="en-US" sz="23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2</a:t>
                      </a: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5483">
                <a:tc>
                  <a:txBody>
                    <a:bodyPr/>
                    <a:lstStyle/>
                    <a:p>
                      <a:pPr marL="0" marR="0">
                        <a:lnSpc>
                          <a:spcPct val="107000"/>
                        </a:lnSpc>
                        <a:spcBef>
                          <a:spcPts val="0"/>
                        </a:spcBef>
                        <a:spcAft>
                          <a:spcPts val="0"/>
                        </a:spcAft>
                      </a:pPr>
                      <a:r>
                        <a:rPr lang="en-US" sz="2300" b="0" dirty="0">
                          <a:solidFill>
                            <a:schemeClr val="tx1"/>
                          </a:solidFill>
                          <a:effectLst/>
                          <a:latin typeface="Times New Roman" panose="02020603050405020304" pitchFamily="18" charset="0"/>
                          <a:cs typeface="Times New Roman" panose="02020603050405020304" pitchFamily="18" charset="0"/>
                        </a:rPr>
                        <a:t>ALCOHOL</a:t>
                      </a:r>
                      <a:endParaRPr lang="en-US" sz="23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21</a:t>
                      </a: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5483">
                <a:tc>
                  <a:txBody>
                    <a:bodyPr/>
                    <a:lstStyle/>
                    <a:p>
                      <a:pPr marL="0" marR="0">
                        <a:lnSpc>
                          <a:spcPct val="107000"/>
                        </a:lnSpc>
                        <a:spcBef>
                          <a:spcPts val="0"/>
                        </a:spcBef>
                        <a:spcAft>
                          <a:spcPts val="0"/>
                        </a:spcAft>
                      </a:pPr>
                      <a:r>
                        <a:rPr lang="en-US" sz="2300" b="0" dirty="0">
                          <a:solidFill>
                            <a:schemeClr val="tx1"/>
                          </a:solidFill>
                          <a:effectLst/>
                          <a:latin typeface="Times New Roman" panose="02020603050405020304" pitchFamily="18" charset="0"/>
                          <a:cs typeface="Times New Roman" panose="02020603050405020304" pitchFamily="18" charset="0"/>
                        </a:rPr>
                        <a:t>CIGARETTES</a:t>
                      </a:r>
                      <a:endParaRPr lang="en-US" sz="23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37</a:t>
                      </a: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5483">
                <a:tc>
                  <a:txBody>
                    <a:bodyPr/>
                    <a:lstStyle/>
                    <a:p>
                      <a:pPr marL="0" marR="0">
                        <a:lnSpc>
                          <a:spcPct val="107000"/>
                        </a:lnSpc>
                        <a:spcBef>
                          <a:spcPts val="0"/>
                        </a:spcBef>
                        <a:spcAft>
                          <a:spcPts val="0"/>
                        </a:spcAft>
                      </a:pPr>
                      <a:r>
                        <a:rPr lang="en-US" sz="2300" b="0" dirty="0">
                          <a:solidFill>
                            <a:schemeClr val="tx1"/>
                          </a:solidFill>
                          <a:effectLst/>
                          <a:latin typeface="Times New Roman" panose="02020603050405020304" pitchFamily="18" charset="0"/>
                          <a:cs typeface="Times New Roman" panose="02020603050405020304" pitchFamily="18" charset="0"/>
                        </a:rPr>
                        <a:t>MODS</a:t>
                      </a:r>
                      <a:endParaRPr lang="en-US" sz="23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1</a:t>
                      </a: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5483">
                <a:tc>
                  <a:txBody>
                    <a:bodyPr/>
                    <a:lstStyle/>
                    <a:p>
                      <a:pPr marL="0" marR="0">
                        <a:lnSpc>
                          <a:spcPct val="107000"/>
                        </a:lnSpc>
                        <a:spcBef>
                          <a:spcPts val="0"/>
                        </a:spcBef>
                        <a:spcAft>
                          <a:spcPts val="0"/>
                        </a:spcAft>
                      </a:pPr>
                      <a:r>
                        <a:rPr lang="en-US" sz="2300" b="0" dirty="0">
                          <a:solidFill>
                            <a:schemeClr val="tx1"/>
                          </a:solidFill>
                          <a:effectLst/>
                          <a:latin typeface="Times New Roman" panose="02020603050405020304" pitchFamily="18" charset="0"/>
                          <a:cs typeface="Times New Roman" panose="02020603050405020304" pitchFamily="18" charset="0"/>
                        </a:rPr>
                        <a:t>CHEWING TOBACCO</a:t>
                      </a:r>
                      <a:endParaRPr lang="en-US" sz="23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19</a:t>
                      </a: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5483">
                <a:tc>
                  <a:txBody>
                    <a:bodyPr/>
                    <a:lstStyle/>
                    <a:p>
                      <a:pPr marL="0" marR="0">
                        <a:lnSpc>
                          <a:spcPct val="107000"/>
                        </a:lnSpc>
                        <a:spcBef>
                          <a:spcPts val="0"/>
                        </a:spcBef>
                        <a:spcAft>
                          <a:spcPts val="0"/>
                        </a:spcAft>
                      </a:pPr>
                      <a:r>
                        <a:rPr lang="en-US" sz="2300" b="0" dirty="0" smtClean="0">
                          <a:solidFill>
                            <a:schemeClr val="tx1"/>
                          </a:solidFill>
                          <a:effectLst/>
                          <a:latin typeface="Times New Roman" panose="02020603050405020304" pitchFamily="18" charset="0"/>
                          <a:cs typeface="Times New Roman" panose="02020603050405020304" pitchFamily="18" charset="0"/>
                        </a:rPr>
                        <a:t>LIGHTERS</a:t>
                      </a:r>
                      <a:endParaRPr lang="en-US" sz="23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80</a:t>
                      </a: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5483">
                <a:tc>
                  <a:txBody>
                    <a:bodyPr/>
                    <a:lstStyle/>
                    <a:p>
                      <a:pPr marL="0" marR="0">
                        <a:lnSpc>
                          <a:spcPct val="107000"/>
                        </a:lnSpc>
                        <a:spcBef>
                          <a:spcPts val="0"/>
                        </a:spcBef>
                        <a:spcAft>
                          <a:spcPts val="0"/>
                        </a:spcAft>
                      </a:pPr>
                      <a:r>
                        <a:rPr lang="en-US" sz="2300" b="0" dirty="0">
                          <a:solidFill>
                            <a:schemeClr val="tx1"/>
                          </a:solidFill>
                          <a:effectLst/>
                          <a:latin typeface="Times New Roman" panose="02020603050405020304" pitchFamily="18" charset="0"/>
                          <a:cs typeface="Times New Roman" panose="02020603050405020304" pitchFamily="18" charset="0"/>
                        </a:rPr>
                        <a:t>BETEL NUT</a:t>
                      </a:r>
                      <a:endParaRPr lang="en-US" sz="23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30</a:t>
                      </a: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5483">
                <a:tc>
                  <a:txBody>
                    <a:bodyPr/>
                    <a:lstStyle/>
                    <a:p>
                      <a:pPr marL="0" marR="0">
                        <a:lnSpc>
                          <a:spcPct val="107000"/>
                        </a:lnSpc>
                        <a:spcBef>
                          <a:spcPts val="0"/>
                        </a:spcBef>
                        <a:spcAft>
                          <a:spcPts val="0"/>
                        </a:spcAft>
                      </a:pPr>
                      <a:r>
                        <a:rPr lang="en-US" sz="2300" b="0" dirty="0">
                          <a:solidFill>
                            <a:schemeClr val="tx1"/>
                          </a:solidFill>
                          <a:effectLst/>
                          <a:latin typeface="Times New Roman" panose="02020603050405020304" pitchFamily="18" charset="0"/>
                          <a:cs typeface="Times New Roman" panose="02020603050405020304" pitchFamily="18" charset="0"/>
                        </a:rPr>
                        <a:t>LIME</a:t>
                      </a:r>
                      <a:endParaRPr lang="en-US" sz="23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24</a:t>
                      </a: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5483">
                <a:tc>
                  <a:txBody>
                    <a:bodyPr/>
                    <a:lstStyle/>
                    <a:p>
                      <a:pPr marL="0" marR="0">
                        <a:lnSpc>
                          <a:spcPct val="107000"/>
                        </a:lnSpc>
                        <a:spcBef>
                          <a:spcPts val="0"/>
                        </a:spcBef>
                        <a:spcAft>
                          <a:spcPts val="0"/>
                        </a:spcAft>
                      </a:pPr>
                      <a:r>
                        <a:rPr lang="en-US" sz="2300" b="0" dirty="0">
                          <a:solidFill>
                            <a:schemeClr val="tx1"/>
                          </a:solidFill>
                          <a:effectLst/>
                          <a:latin typeface="Times New Roman" panose="02020603050405020304" pitchFamily="18" charset="0"/>
                          <a:cs typeface="Times New Roman" panose="02020603050405020304" pitchFamily="18" charset="0"/>
                        </a:rPr>
                        <a:t>E-CIGARETTES</a:t>
                      </a:r>
                      <a:endParaRPr lang="en-US" sz="23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9</a:t>
                      </a: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5483">
                <a:tc>
                  <a:txBody>
                    <a:bodyPr/>
                    <a:lstStyle/>
                    <a:p>
                      <a:pPr marL="0" marR="0">
                        <a:lnSpc>
                          <a:spcPct val="107000"/>
                        </a:lnSpc>
                        <a:spcBef>
                          <a:spcPts val="0"/>
                        </a:spcBef>
                        <a:spcAft>
                          <a:spcPts val="0"/>
                        </a:spcAft>
                      </a:pPr>
                      <a:r>
                        <a:rPr lang="en-US" sz="2300" b="0" dirty="0">
                          <a:solidFill>
                            <a:schemeClr val="tx1"/>
                          </a:solidFill>
                          <a:effectLst/>
                          <a:latin typeface="Times New Roman" panose="02020603050405020304" pitchFamily="18" charset="0"/>
                          <a:cs typeface="Times New Roman" panose="02020603050405020304" pitchFamily="18" charset="0"/>
                        </a:rPr>
                        <a:t>BANDANA’S</a:t>
                      </a:r>
                      <a:endParaRPr lang="en-US" sz="23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12</a:t>
                      </a: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5483">
                <a:tc>
                  <a:txBody>
                    <a:bodyPr/>
                    <a:lstStyle/>
                    <a:p>
                      <a:pPr marL="0" marR="0">
                        <a:lnSpc>
                          <a:spcPct val="107000"/>
                        </a:lnSpc>
                        <a:spcBef>
                          <a:spcPts val="0"/>
                        </a:spcBef>
                        <a:spcAft>
                          <a:spcPts val="0"/>
                        </a:spcAft>
                      </a:pPr>
                      <a:r>
                        <a:rPr lang="en-US" sz="2300" b="0" dirty="0">
                          <a:solidFill>
                            <a:schemeClr val="tx1"/>
                          </a:solidFill>
                          <a:effectLst/>
                          <a:latin typeface="Times New Roman" panose="02020603050405020304" pitchFamily="18" charset="0"/>
                          <a:cs typeface="Times New Roman" panose="02020603050405020304" pitchFamily="18" charset="0"/>
                        </a:rPr>
                        <a:t>PERMANENT MARKERS</a:t>
                      </a:r>
                      <a:endParaRPr lang="en-US" sz="23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42</a:t>
                      </a: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5483">
                <a:tc>
                  <a:txBody>
                    <a:bodyPr/>
                    <a:lstStyle/>
                    <a:p>
                      <a:pPr marL="0" marR="0">
                        <a:lnSpc>
                          <a:spcPct val="107000"/>
                        </a:lnSpc>
                        <a:spcBef>
                          <a:spcPts val="0"/>
                        </a:spcBef>
                        <a:spcAft>
                          <a:spcPts val="0"/>
                        </a:spcAft>
                      </a:pPr>
                      <a:r>
                        <a:rPr lang="en-US" sz="2300" b="0" dirty="0">
                          <a:solidFill>
                            <a:schemeClr val="tx1"/>
                          </a:solidFill>
                          <a:effectLst/>
                          <a:latin typeface="Times New Roman" panose="02020603050405020304" pitchFamily="18" charset="0"/>
                          <a:cs typeface="Times New Roman" panose="02020603050405020304" pitchFamily="18" charset="0"/>
                        </a:rPr>
                        <a:t>BLADES</a:t>
                      </a:r>
                      <a:endParaRPr lang="en-US" sz="23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6</a:t>
                      </a: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5483">
                <a:tc>
                  <a:txBody>
                    <a:bodyPr/>
                    <a:lstStyle/>
                    <a:p>
                      <a:pPr marL="0" marR="0">
                        <a:lnSpc>
                          <a:spcPct val="107000"/>
                        </a:lnSpc>
                        <a:spcBef>
                          <a:spcPts val="0"/>
                        </a:spcBef>
                        <a:spcAft>
                          <a:spcPts val="0"/>
                        </a:spcAft>
                      </a:pPr>
                      <a:r>
                        <a:rPr lang="en-US" sz="2300" b="0" dirty="0">
                          <a:solidFill>
                            <a:schemeClr val="tx1"/>
                          </a:solidFill>
                          <a:effectLst/>
                          <a:latin typeface="Times New Roman" panose="02020603050405020304" pitchFamily="18" charset="0"/>
                          <a:cs typeface="Times New Roman" panose="02020603050405020304" pitchFamily="18" charset="0"/>
                        </a:rPr>
                        <a:t>MARIJUANA PIPES</a:t>
                      </a:r>
                      <a:endParaRPr lang="en-US" sz="23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13</a:t>
                      </a: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5483">
                <a:tc>
                  <a:txBody>
                    <a:bodyPr/>
                    <a:lstStyle/>
                    <a:p>
                      <a:pPr marL="0" marR="0">
                        <a:lnSpc>
                          <a:spcPct val="107000"/>
                        </a:lnSpc>
                        <a:spcBef>
                          <a:spcPts val="0"/>
                        </a:spcBef>
                        <a:spcAft>
                          <a:spcPts val="0"/>
                        </a:spcAft>
                      </a:pPr>
                      <a:r>
                        <a:rPr lang="en-US" sz="2300" b="0" dirty="0">
                          <a:solidFill>
                            <a:schemeClr val="tx1"/>
                          </a:solidFill>
                          <a:effectLst/>
                          <a:latin typeface="Times New Roman" panose="02020603050405020304" pitchFamily="18" charset="0"/>
                          <a:cs typeface="Times New Roman" panose="02020603050405020304" pitchFamily="18" charset="0"/>
                        </a:rPr>
                        <a:t>BATON</a:t>
                      </a:r>
                      <a:endParaRPr lang="en-US" sz="23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1</a:t>
                      </a: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1595496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391400" cy="1066800"/>
          </a:xfrm>
        </p:spPr>
        <p:txBody>
          <a:bodyPr/>
          <a:lstStyle/>
          <a:p>
            <a:pPr algn="ctr"/>
            <a:r>
              <a:rPr lang="en-US" sz="4000" b="1" dirty="0">
                <a:latin typeface="Times New Roman" panose="02020603050405020304" pitchFamily="18" charset="0"/>
                <a:cs typeface="Times New Roman" panose="02020603050405020304" pitchFamily="18" charset="0"/>
              </a:rPr>
              <a:t>Confiscated Items Identified in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Google Survey – SY 15-16</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63070" y="3328200"/>
            <a:ext cx="1350506" cy="111711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364" y="1524000"/>
            <a:ext cx="1662546" cy="1143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1910" y="1524000"/>
            <a:ext cx="1736652" cy="116681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7880" y="1524000"/>
            <a:ext cx="1643228" cy="123242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9012" y="1502535"/>
            <a:ext cx="1638067" cy="122855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07858" y="1543583"/>
            <a:ext cx="1698206" cy="1103834"/>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364" y="3276599"/>
            <a:ext cx="1662546" cy="124388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87949" y="3311083"/>
            <a:ext cx="1464851" cy="1198630"/>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09341" y="3404057"/>
            <a:ext cx="1410131" cy="1041257"/>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74192" y="3307325"/>
            <a:ext cx="1733174" cy="1150936"/>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1000" y="4770615"/>
            <a:ext cx="995177" cy="1697778"/>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25160" y="5129983"/>
            <a:ext cx="1762365" cy="1288459"/>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05770" y="5129983"/>
            <a:ext cx="1514235" cy="1338410"/>
          </a:xfrm>
          <a:prstGeom prst="rect">
            <a:avLst/>
          </a:prstGeom>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13576" y="3244532"/>
            <a:ext cx="1097818" cy="1170993"/>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710009" y="5083048"/>
            <a:ext cx="2211831" cy="663480"/>
          </a:xfrm>
          <a:prstGeom prst="rect">
            <a:avLst/>
          </a:prstGeom>
        </p:spPr>
      </p:pic>
      <p:pic>
        <p:nvPicPr>
          <p:cNvPr id="24" name="Picture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710009" y="5714009"/>
            <a:ext cx="2211831" cy="766815"/>
          </a:xfrm>
          <a:prstGeom prst="rect">
            <a:avLst/>
          </a:prstGeom>
        </p:spPr>
      </p:pic>
      <p:pic>
        <p:nvPicPr>
          <p:cNvPr id="25" name="Picture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45730" y="5055376"/>
            <a:ext cx="1964279" cy="1425347"/>
          </a:xfrm>
          <a:prstGeom prst="rect">
            <a:avLst/>
          </a:prstGeom>
        </p:spPr>
      </p:pic>
    </p:spTree>
    <p:extLst>
      <p:ext uri="{BB962C8B-B14F-4D97-AF65-F5344CB8AC3E}">
        <p14:creationId xmlns:p14="http://schemas.microsoft.com/office/powerpoint/2010/main" val="2136462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9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0"/>
            <a:ext cx="6858000" cy="3505200"/>
          </a:xfrm>
        </p:spPr>
        <p:txBody>
          <a:bodyPr>
            <a:normAutofit/>
          </a:bodyPr>
          <a:lstStyle/>
          <a:p>
            <a:r>
              <a:rPr lang="en-US" sz="4000" b="1" dirty="0" smtClean="0">
                <a:latin typeface="Times New Roman" panose="02020603050405020304" pitchFamily="18" charset="0"/>
                <a:cs typeface="Times New Roman" panose="02020603050405020304" pitchFamily="18" charset="0"/>
              </a:rPr>
              <a:t>SEARCH AND SEIZURE TRAINING</a:t>
            </a:r>
            <a:br>
              <a:rPr lang="en-US" sz="4000" b="1" dirty="0" smtClean="0">
                <a:latin typeface="Times New Roman" panose="02020603050405020304" pitchFamily="18" charset="0"/>
                <a:cs typeface="Times New Roman" panose="02020603050405020304" pitchFamily="18" charset="0"/>
              </a:rPr>
            </a:br>
            <a:r>
              <a:rPr lang="en-US" sz="4000" b="1" dirty="0" smtClean="0">
                <a:latin typeface="Times New Roman" panose="02020603050405020304" pitchFamily="18" charset="0"/>
                <a:cs typeface="Times New Roman" panose="02020603050405020304" pitchFamily="18" charset="0"/>
              </a:rPr>
              <a:t>Legal Theory </a:t>
            </a:r>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r>
              <a:rPr lang="en-US" sz="4000" b="1" dirty="0" smtClean="0">
                <a:latin typeface="Times New Roman" panose="02020603050405020304" pitchFamily="18" charset="0"/>
                <a:cs typeface="Times New Roman" panose="02020603050405020304" pitchFamily="18" charset="0"/>
              </a:rPr>
              <a:t>and </a:t>
            </a:r>
            <a:r>
              <a:rPr lang="en-US" sz="4000" b="1" dirty="0" smtClean="0">
                <a:latin typeface="Times New Roman" panose="02020603050405020304" pitchFamily="18" charset="0"/>
                <a:cs typeface="Times New Roman" panose="02020603050405020304" pitchFamily="18" charset="0"/>
              </a:rPr>
              <a:t>Application</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025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l="4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86700" cy="762000"/>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Presentation Topics: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90600"/>
            <a:ext cx="7886700" cy="5715000"/>
          </a:xfrm>
        </p:spPr>
        <p:txBody>
          <a:bodyPr>
            <a:noAutofit/>
          </a:bodyPr>
          <a:lstStyle/>
          <a:p>
            <a:r>
              <a:rPr lang="en-US" sz="3200" dirty="0">
                <a:latin typeface="Times New Roman" panose="02020603050405020304" pitchFamily="18" charset="0"/>
                <a:cs typeface="Times New Roman" panose="02020603050405020304" pitchFamily="18" charset="0"/>
              </a:rPr>
              <a:t>US Constitution Fourth Amendment</a:t>
            </a:r>
          </a:p>
          <a:p>
            <a:r>
              <a:rPr lang="en-US" sz="3200" dirty="0">
                <a:latin typeface="Times New Roman" panose="02020603050405020304" pitchFamily="18" charset="0"/>
                <a:cs typeface="Times New Roman" panose="02020603050405020304" pitchFamily="18" charset="0"/>
              </a:rPr>
              <a:t>GDOE Board Policy (BP) 407</a:t>
            </a:r>
          </a:p>
          <a:p>
            <a:r>
              <a:rPr lang="en-US" sz="3200" dirty="0">
                <a:latin typeface="Times New Roman" panose="02020603050405020304" pitchFamily="18" charset="0"/>
                <a:cs typeface="Times New Roman" panose="02020603050405020304" pitchFamily="18" charset="0"/>
              </a:rPr>
              <a:t>GDOE Standard Operating Procedure (SOP) 1200-10</a:t>
            </a:r>
          </a:p>
          <a:p>
            <a:r>
              <a:rPr lang="en-US" sz="3200" dirty="0">
                <a:latin typeface="Times New Roman" panose="02020603050405020304" pitchFamily="18" charset="0"/>
                <a:cs typeface="Times New Roman" panose="02020603050405020304" pitchFamily="18" charset="0"/>
              </a:rPr>
              <a:t>GDOE SOP 1200-02</a:t>
            </a:r>
          </a:p>
          <a:p>
            <a:r>
              <a:rPr lang="en-US" sz="3200" dirty="0">
                <a:latin typeface="Times New Roman" panose="02020603050405020304" pitchFamily="18" charset="0"/>
                <a:cs typeface="Times New Roman" panose="02020603050405020304" pitchFamily="18" charset="0"/>
              </a:rPr>
              <a:t>Consensual vs. Nonconsensual Searches</a:t>
            </a:r>
          </a:p>
          <a:p>
            <a:r>
              <a:rPr lang="en-US" sz="3200" dirty="0">
                <a:latin typeface="Times New Roman" panose="02020603050405020304" pitchFamily="18" charset="0"/>
                <a:cs typeface="Times New Roman" panose="02020603050405020304" pitchFamily="18" charset="0"/>
              </a:rPr>
              <a:t>Reasonable Suspicion </a:t>
            </a:r>
          </a:p>
          <a:p>
            <a:r>
              <a:rPr lang="en-US" sz="3200" dirty="0">
                <a:latin typeface="Times New Roman" panose="02020603050405020304" pitchFamily="18" charset="0"/>
                <a:cs typeface="Times New Roman" panose="02020603050405020304" pitchFamily="18" charset="0"/>
              </a:rPr>
              <a:t>Random Searches</a:t>
            </a:r>
          </a:p>
          <a:p>
            <a:r>
              <a:rPr lang="en-US" sz="3200" dirty="0">
                <a:latin typeface="Times New Roman" panose="02020603050405020304" pitchFamily="18" charset="0"/>
                <a:cs typeface="Times New Roman" panose="02020603050405020304" pitchFamily="18" charset="0"/>
              </a:rPr>
              <a:t>Blanket Searches</a:t>
            </a:r>
          </a:p>
        </p:txBody>
      </p:sp>
    </p:spTree>
    <p:extLst>
      <p:ext uri="{BB962C8B-B14F-4D97-AF65-F5344CB8AC3E}">
        <p14:creationId xmlns:p14="http://schemas.microsoft.com/office/powerpoint/2010/main" val="3219671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228600"/>
            <a:ext cx="8488816" cy="994172"/>
          </a:xfrm>
        </p:spPr>
        <p:txBody>
          <a:bodyPr>
            <a:noAutofit/>
          </a:bodyPr>
          <a:lstStyle/>
          <a:p>
            <a:pPr algn="ctr"/>
            <a:r>
              <a:rPr lang="en-US" sz="4000" b="1" dirty="0" smtClean="0">
                <a:latin typeface="Times New Roman" panose="02020603050405020304" pitchFamily="18" charset="0"/>
                <a:cs typeface="Times New Roman" panose="02020603050405020304" pitchFamily="18" charset="0"/>
              </a:rPr>
              <a:t>U.S. Constitution: Fourth Amendment </a:t>
            </a:r>
            <a:endParaRPr lang="en-US" sz="40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custDataLst>
              <p:tags r:id="rId3"/>
            </p:custDataLst>
          </p:nvPr>
        </p:nvSpPr>
        <p:spPr>
          <a:xfrm>
            <a:off x="159884" y="1447800"/>
            <a:ext cx="8633732" cy="5562600"/>
          </a:xfrm>
        </p:spPr>
        <p:txBody>
          <a:bodyPr>
            <a:normAutofit/>
          </a:bodyPr>
          <a:lstStyle/>
          <a:p>
            <a:pPr marL="0" indent="0" algn="just">
              <a:buNone/>
            </a:pPr>
            <a:r>
              <a:rPr lang="en-US" sz="2500" b="1" dirty="0">
                <a:latin typeface="Times New Roman" panose="02020603050405020304" pitchFamily="18" charset="0"/>
                <a:cs typeface="Times New Roman" panose="02020603050405020304" pitchFamily="18" charset="0"/>
              </a:rPr>
              <a:t>What does it protect?</a:t>
            </a:r>
          </a:p>
          <a:p>
            <a:pPr algn="just"/>
            <a:r>
              <a:rPr lang="en-US" sz="2500" dirty="0">
                <a:latin typeface="Times New Roman" panose="02020603050405020304" pitchFamily="18" charset="0"/>
                <a:cs typeface="Times New Roman" panose="02020603050405020304" pitchFamily="18" charset="0"/>
              </a:rPr>
              <a:t>The right of the people to be secure in their persons, papers and effects, against unreasonable searches and seizures, shall not be violated, and no Warrants shall issue, but upon probable cause, supported by Oath or affirmation, and particularly describing the place to be searched and persons or things to be seized.</a:t>
            </a:r>
          </a:p>
          <a:p>
            <a:pPr algn="just"/>
            <a:r>
              <a:rPr lang="en-US" sz="2500" dirty="0">
                <a:latin typeface="Times New Roman" panose="02020603050405020304" pitchFamily="18" charset="0"/>
                <a:cs typeface="Times New Roman" panose="02020603050405020304" pitchFamily="18" charset="0"/>
              </a:rPr>
              <a:t>The Fourth Amendment protects an individual’s justified expectation of privacy against unreasonable government intrusions. </a:t>
            </a:r>
            <a:r>
              <a:rPr lang="en-US" sz="2500" i="1" dirty="0">
                <a:latin typeface="Times New Roman" panose="02020603050405020304" pitchFamily="18" charset="0"/>
                <a:cs typeface="Times New Roman" panose="02020603050405020304" pitchFamily="18" charset="0"/>
              </a:rPr>
              <a:t>Terry v. Ohio</a:t>
            </a:r>
            <a:r>
              <a:rPr lang="en-US" sz="2500" dirty="0">
                <a:latin typeface="Times New Roman" panose="02020603050405020304" pitchFamily="18" charset="0"/>
                <a:cs typeface="Times New Roman" panose="02020603050405020304" pitchFamily="18" charset="0"/>
              </a:rPr>
              <a:t>, 392 U.S. 1, 9 (1967).</a:t>
            </a:r>
          </a:p>
          <a:p>
            <a:pPr marL="0" indent="0" algn="just">
              <a:buNone/>
            </a:pPr>
            <a:r>
              <a:rPr lang="en-US" sz="2500" b="1" dirty="0">
                <a:latin typeface="Times New Roman" panose="02020603050405020304" pitchFamily="18" charset="0"/>
                <a:cs typeface="Times New Roman" panose="02020603050405020304" pitchFamily="18" charset="0"/>
              </a:rPr>
              <a:t>What is allowed?</a:t>
            </a:r>
            <a:endParaRPr lang="en-US" sz="2500" dirty="0">
              <a:latin typeface="Times New Roman" panose="02020603050405020304" pitchFamily="18" charset="0"/>
              <a:cs typeface="Times New Roman" panose="02020603050405020304" pitchFamily="18" charset="0"/>
            </a:endParaRPr>
          </a:p>
          <a:p>
            <a:pPr algn="just"/>
            <a:r>
              <a:rPr lang="en-US" sz="2500" dirty="0">
                <a:latin typeface="Times New Roman" panose="02020603050405020304" pitchFamily="18" charset="0"/>
                <a:cs typeface="Times New Roman" panose="02020603050405020304" pitchFamily="18" charset="0"/>
              </a:rPr>
              <a:t>The Fourth Amendment does not, however, prohibit all form of government intrusion. </a:t>
            </a:r>
            <a:r>
              <a:rPr lang="en-US" sz="2500" b="1" u="sng" dirty="0">
                <a:latin typeface="Times New Roman" panose="02020603050405020304" pitchFamily="18" charset="0"/>
                <a:cs typeface="Times New Roman" panose="02020603050405020304" pitchFamily="18" charset="0"/>
              </a:rPr>
              <a:t>Reasonable intrusions</a:t>
            </a:r>
            <a:r>
              <a:rPr lang="en-US" sz="2500" b="1"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are allowed when legitimate governmental interests are served.</a:t>
            </a:r>
          </a:p>
          <a:p>
            <a:pPr lvl="1" algn="just"/>
            <a:endParaRPr lang="en-US" sz="2500" dirty="0">
              <a:latin typeface="Times New Roman" panose="02020603050405020304" pitchFamily="18" charset="0"/>
              <a:cs typeface="Times New Roman" panose="02020603050405020304" pitchFamily="18" charset="0"/>
            </a:endParaRPr>
          </a:p>
          <a:p>
            <a:endParaRPr lang="en-US" dirty="0" smtClean="0"/>
          </a:p>
        </p:txBody>
      </p:sp>
    </p:spTree>
    <p:custDataLst>
      <p:tags r:id="rId1"/>
    </p:custDataLst>
    <p:extLst>
      <p:ext uri="{BB962C8B-B14F-4D97-AF65-F5344CB8AC3E}">
        <p14:creationId xmlns:p14="http://schemas.microsoft.com/office/powerpoint/2010/main" val="398308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 y="76200"/>
            <a:ext cx="8915400" cy="1325563"/>
          </a:xfrm>
        </p:spPr>
        <p:txBody>
          <a:bodyPr>
            <a:noAutofit/>
          </a:bodyPr>
          <a:lstStyle/>
          <a:p>
            <a:pPr algn="ctr"/>
            <a:r>
              <a:rPr lang="en-US" sz="4000" b="1" dirty="0">
                <a:latin typeface="Times New Roman" panose="02020603050405020304" pitchFamily="18" charset="0"/>
                <a:cs typeface="Times New Roman" panose="02020603050405020304" pitchFamily="18" charset="0"/>
              </a:rPr>
              <a:t>U.S. Constitution</a:t>
            </a:r>
            <a:r>
              <a:rPr lang="en-US" sz="4000" b="1" dirty="0" smtClean="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Fourth Amendment </a:t>
            </a:r>
          </a:p>
        </p:txBody>
      </p:sp>
      <p:sp>
        <p:nvSpPr>
          <p:cNvPr id="5" name="Content Placeholder 4"/>
          <p:cNvSpPr>
            <a:spLocks noGrp="1"/>
          </p:cNvSpPr>
          <p:nvPr>
            <p:ph idx="1"/>
            <p:custDataLst>
              <p:tags r:id="rId3"/>
            </p:custDataLst>
          </p:nvPr>
        </p:nvSpPr>
        <p:spPr>
          <a:xfrm>
            <a:off x="628650" y="1524000"/>
            <a:ext cx="8134350" cy="5184775"/>
          </a:xfrm>
        </p:spPr>
        <p:txBody>
          <a:bodyPr>
            <a:normAutofit/>
          </a:bodyPr>
          <a:lstStyle/>
          <a:p>
            <a:pPr algn="just"/>
            <a:r>
              <a:rPr lang="en-US" sz="3000" b="1" dirty="0">
                <a:latin typeface="Times New Roman" panose="02020603050405020304" pitchFamily="18" charset="0"/>
                <a:cs typeface="Times New Roman" panose="02020603050405020304" pitchFamily="18" charset="0"/>
              </a:rPr>
              <a:t>Searches</a:t>
            </a:r>
            <a:r>
              <a:rPr lang="en-US" sz="3000" dirty="0">
                <a:latin typeface="Times New Roman" panose="02020603050405020304" pitchFamily="18" charset="0"/>
                <a:cs typeface="Times New Roman" panose="02020603050405020304" pitchFamily="18" charset="0"/>
              </a:rPr>
              <a:t>: may be defined as a government official’s unreasonable physical touching of a person or physical entry into a private area or physical handling of papers and effects.</a:t>
            </a:r>
          </a:p>
          <a:p>
            <a:pPr marL="0" indent="0" algn="just">
              <a:buNone/>
            </a:pPr>
            <a:endParaRPr lang="en-US" sz="3000" dirty="0">
              <a:latin typeface="Times New Roman" panose="02020603050405020304" pitchFamily="18" charset="0"/>
              <a:cs typeface="Times New Roman" panose="02020603050405020304" pitchFamily="18" charset="0"/>
            </a:endParaRPr>
          </a:p>
          <a:p>
            <a:pPr algn="just"/>
            <a:r>
              <a:rPr lang="en-US" sz="3000" b="1" dirty="0">
                <a:latin typeface="Times New Roman" panose="02020603050405020304" pitchFamily="18" charset="0"/>
                <a:cs typeface="Times New Roman" panose="02020603050405020304" pitchFamily="18" charset="0"/>
              </a:rPr>
              <a:t>Seizures</a:t>
            </a:r>
            <a:r>
              <a:rPr lang="en-US" sz="3000" dirty="0">
                <a:latin typeface="Times New Roman" panose="02020603050405020304" pitchFamily="18" charset="0"/>
                <a:cs typeface="Times New Roman" panose="02020603050405020304" pitchFamily="18" charset="0"/>
              </a:rPr>
              <a:t>: may be defined as governmental interference with an individual’s liberty or possessory interest, including physically taking tangible property, as well as taking intangibles such as private conversations. </a:t>
            </a:r>
          </a:p>
          <a:p>
            <a:pPr algn="just"/>
            <a:endParaRPr lang="en-US" sz="3300" dirty="0"/>
          </a:p>
          <a:p>
            <a:pPr algn="just"/>
            <a:endParaRPr lang="en-US" dirty="0" smtClean="0"/>
          </a:p>
        </p:txBody>
      </p:sp>
    </p:spTree>
    <p:custDataLst>
      <p:tags r:id="rId1"/>
    </p:custDataLst>
    <p:extLst>
      <p:ext uri="{BB962C8B-B14F-4D97-AF65-F5344CB8AC3E}">
        <p14:creationId xmlns:p14="http://schemas.microsoft.com/office/powerpoint/2010/main" val="537599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9698" y="152400"/>
            <a:ext cx="8494122" cy="549457"/>
          </a:xfrm>
        </p:spPr>
        <p:txBody>
          <a:bodyPr>
            <a:noAutofit/>
          </a:bodyPr>
          <a:lstStyle/>
          <a:p>
            <a:pPr algn="ctr"/>
            <a:r>
              <a:rPr lang="en-US" sz="4000" b="1" dirty="0">
                <a:latin typeface="Times New Roman" panose="02020603050405020304" pitchFamily="18" charset="0"/>
                <a:cs typeface="Times New Roman" panose="02020603050405020304" pitchFamily="18" charset="0"/>
              </a:rPr>
              <a:t>U.S. Supreme Court</a:t>
            </a:r>
          </a:p>
        </p:txBody>
      </p:sp>
      <p:sp>
        <p:nvSpPr>
          <p:cNvPr id="5" name="Content Placeholder 4"/>
          <p:cNvSpPr>
            <a:spLocks noGrp="1"/>
          </p:cNvSpPr>
          <p:nvPr>
            <p:ph idx="1"/>
            <p:custDataLst>
              <p:tags r:id="rId3"/>
            </p:custDataLst>
          </p:nvPr>
        </p:nvSpPr>
        <p:spPr>
          <a:xfrm>
            <a:off x="25758" y="838201"/>
            <a:ext cx="9042042" cy="6019800"/>
          </a:xfrm>
        </p:spPr>
        <p:txBody>
          <a:bodyPr>
            <a:noAutofit/>
          </a:bodyPr>
          <a:lstStyle/>
          <a:p>
            <a:pPr algn="just"/>
            <a:r>
              <a:rPr lang="en-US" sz="2500" dirty="0">
                <a:latin typeface="Times New Roman" panose="02020603050405020304" pitchFamily="18" charset="0"/>
                <a:cs typeface="Times New Roman" panose="02020603050405020304" pitchFamily="18" charset="0"/>
              </a:rPr>
              <a:t>The U.S. Supreme Court held certain classes of individuals are afforded less than full protection under the 4</a:t>
            </a:r>
            <a:r>
              <a:rPr lang="en-US" sz="2500" baseline="30000" dirty="0">
                <a:latin typeface="Times New Roman" panose="02020603050405020304" pitchFamily="18" charset="0"/>
                <a:cs typeface="Times New Roman" panose="02020603050405020304" pitchFamily="18" charset="0"/>
              </a:rPr>
              <a:t>th</a:t>
            </a:r>
            <a:r>
              <a:rPr lang="en-US" sz="2500" dirty="0">
                <a:latin typeface="Times New Roman" panose="02020603050405020304" pitchFamily="18" charset="0"/>
                <a:cs typeface="Times New Roman" panose="02020603050405020304" pitchFamily="18" charset="0"/>
              </a:rPr>
              <a:t> amendment; includes </a:t>
            </a:r>
            <a:r>
              <a:rPr lang="en-US" sz="2500" b="1" u="sng" dirty="0">
                <a:latin typeface="Times New Roman" panose="02020603050405020304" pitchFamily="18" charset="0"/>
                <a:cs typeface="Times New Roman" panose="02020603050405020304" pitchFamily="18" charset="0"/>
              </a:rPr>
              <a:t>public school students</a:t>
            </a:r>
            <a:r>
              <a:rPr lang="en-US" sz="2500" b="1"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New Jersey v. T.L.O, 496 U.S. 325 (1985).</a:t>
            </a:r>
          </a:p>
          <a:p>
            <a:pPr algn="just"/>
            <a:r>
              <a:rPr lang="en-US" sz="2500" dirty="0">
                <a:latin typeface="Times New Roman" panose="02020603050405020304" pitchFamily="18" charset="0"/>
                <a:cs typeface="Times New Roman" panose="02020603050405020304" pitchFamily="18" charset="0"/>
              </a:rPr>
              <a:t>The U.S. Supreme Court has held:</a:t>
            </a:r>
          </a:p>
          <a:p>
            <a:pPr lvl="1" algn="just"/>
            <a:r>
              <a:rPr lang="en-US" sz="2500" dirty="0">
                <a:latin typeface="Times New Roman" panose="02020603050405020304" pitchFamily="18" charset="0"/>
                <a:cs typeface="Times New Roman" panose="02020603050405020304" pitchFamily="18" charset="0"/>
              </a:rPr>
              <a:t>Public school officials do not need search warrants or probable cause before searching students under their authority.</a:t>
            </a:r>
          </a:p>
          <a:p>
            <a:pPr lvl="1" algn="just"/>
            <a:r>
              <a:rPr lang="en-US" sz="2500" dirty="0">
                <a:latin typeface="Times New Roman" panose="02020603050405020304" pitchFamily="18" charset="0"/>
                <a:cs typeface="Times New Roman" panose="02020603050405020304" pitchFamily="18" charset="0"/>
              </a:rPr>
              <a:t>Ct reasoned requiring school officials to obtain a warrant or probable cause would unduly hamper schools in their efforts to maintain order and discipline and interfere with effectiveness as educators.</a:t>
            </a:r>
          </a:p>
          <a:p>
            <a:pPr lvl="1" algn="just"/>
            <a:r>
              <a:rPr lang="en-US" sz="2500" dirty="0">
                <a:latin typeface="Times New Roman" panose="02020603050405020304" pitchFamily="18" charset="0"/>
                <a:cs typeface="Times New Roman" panose="02020603050405020304" pitchFamily="18" charset="0"/>
              </a:rPr>
              <a:t>Ct concluded a reduced standard was justified for searches and seizures in schools because of the substantial government interest in maintaining a proper learning environment for educating children</a:t>
            </a:r>
          </a:p>
          <a:p>
            <a:pPr lvl="1" algn="just"/>
            <a:r>
              <a:rPr lang="en-US" sz="2500" dirty="0">
                <a:latin typeface="Times New Roman" panose="02020603050405020304" pitchFamily="18" charset="0"/>
                <a:cs typeface="Times New Roman" panose="02020603050405020304" pitchFamily="18" charset="0"/>
              </a:rPr>
              <a:t>Ct stated that student searches must still be </a:t>
            </a:r>
            <a:r>
              <a:rPr lang="en-US" sz="2500" b="1" u="sng" dirty="0">
                <a:latin typeface="Times New Roman" panose="02020603050405020304" pitchFamily="18" charset="0"/>
                <a:cs typeface="Times New Roman" panose="02020603050405020304" pitchFamily="18" charset="0"/>
              </a:rPr>
              <a:t>reasonable within their context</a:t>
            </a:r>
            <a:r>
              <a:rPr lang="en-US" sz="2500" dirty="0">
                <a:latin typeface="Times New Roman" panose="02020603050405020304" pitchFamily="18" charset="0"/>
                <a:cs typeface="Times New Roman" panose="02020603050405020304" pitchFamily="18" charset="0"/>
              </a:rPr>
              <a:t> in to be lawful.</a:t>
            </a:r>
          </a:p>
        </p:txBody>
      </p:sp>
    </p:spTree>
    <p:custDataLst>
      <p:tags r:id="rId1"/>
    </p:custDataLst>
    <p:extLst>
      <p:ext uri="{BB962C8B-B14F-4D97-AF65-F5344CB8AC3E}">
        <p14:creationId xmlns:p14="http://schemas.microsoft.com/office/powerpoint/2010/main" val="12225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50000" t="20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538"/>
            <a:ext cx="8572500" cy="994172"/>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U.S. Supreme Court Summary</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752600"/>
            <a:ext cx="8670471" cy="5486400"/>
          </a:xfrm>
        </p:spPr>
        <p:txBody>
          <a:bodyPr>
            <a:normAutofit/>
          </a:bodyPr>
          <a:lstStyle/>
          <a:p>
            <a:r>
              <a:rPr lang="en-US" sz="3000" dirty="0">
                <a:latin typeface="Times New Roman" panose="02020603050405020304" pitchFamily="18" charset="0"/>
                <a:cs typeface="Times New Roman" panose="02020603050405020304" pitchFamily="18" charset="0"/>
              </a:rPr>
              <a:t>Public students are afforded less than full protection under the 4</a:t>
            </a:r>
            <a:r>
              <a:rPr lang="en-US" sz="3000" baseline="30000" dirty="0">
                <a:latin typeface="Times New Roman" panose="02020603050405020304" pitchFamily="18" charset="0"/>
                <a:cs typeface="Times New Roman" panose="02020603050405020304" pitchFamily="18" charset="0"/>
              </a:rPr>
              <a:t>th</a:t>
            </a:r>
            <a:r>
              <a:rPr lang="en-US" sz="3000" dirty="0">
                <a:latin typeface="Times New Roman" panose="02020603050405020304" pitchFamily="18" charset="0"/>
                <a:cs typeface="Times New Roman" panose="02020603050405020304" pitchFamily="18" charset="0"/>
              </a:rPr>
              <a:t> amendment</a:t>
            </a:r>
          </a:p>
          <a:p>
            <a:pPr marL="0" indent="0">
              <a:buNone/>
            </a:pP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Public school officials do not need search warrants or probable cause before searching students under their authority</a:t>
            </a:r>
          </a:p>
          <a:p>
            <a:pPr marL="0" indent="0">
              <a:buNone/>
            </a:pP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But student searches must still be reasonable within their context in order to be lawful.</a:t>
            </a:r>
          </a:p>
          <a:p>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689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6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1713" y="0"/>
            <a:ext cx="7886700" cy="1325563"/>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GDOE Board </a:t>
            </a:r>
            <a:r>
              <a:rPr lang="en-US" sz="4000" b="1" dirty="0">
                <a:latin typeface="Times New Roman" panose="02020603050405020304" pitchFamily="18" charset="0"/>
                <a:cs typeface="Times New Roman" panose="02020603050405020304" pitchFamily="18" charset="0"/>
              </a:rPr>
              <a:t>Policy 407</a:t>
            </a:r>
          </a:p>
        </p:txBody>
      </p:sp>
      <p:sp>
        <p:nvSpPr>
          <p:cNvPr id="3" name="Content Placeholder 2"/>
          <p:cNvSpPr>
            <a:spLocks noGrp="1"/>
          </p:cNvSpPr>
          <p:nvPr>
            <p:ph idx="1"/>
          </p:nvPr>
        </p:nvSpPr>
        <p:spPr>
          <a:xfrm>
            <a:off x="127363" y="1325563"/>
            <a:ext cx="8915400" cy="5532437"/>
          </a:xfrm>
        </p:spPr>
        <p:txBody>
          <a:bodyPr>
            <a:normAutofit/>
          </a:bodyPr>
          <a:lstStyle/>
          <a:p>
            <a:r>
              <a:rPr lang="en-US" sz="3000" dirty="0">
                <a:latin typeface="Times New Roman" panose="02020603050405020304" pitchFamily="18" charset="0"/>
                <a:cs typeface="Times New Roman" panose="02020603050405020304" pitchFamily="18" charset="0"/>
              </a:rPr>
              <a:t>Superintendent has authority to establish and implement standard operating procedures for student searches and seizures</a:t>
            </a:r>
            <a:r>
              <a:rPr lang="en-US" sz="3000" dirty="0" smtClean="0">
                <a:latin typeface="Times New Roman" panose="02020603050405020304" pitchFamily="18" charset="0"/>
                <a:cs typeface="Times New Roman" panose="02020603050405020304" pitchFamily="18" charset="0"/>
              </a:rPr>
              <a:t>.</a:t>
            </a:r>
          </a:p>
          <a:p>
            <a:pPr marL="0" indent="0">
              <a:buNone/>
            </a:pPr>
            <a:endParaRPr lang="en-US" sz="3000" dirty="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These </a:t>
            </a:r>
            <a:r>
              <a:rPr lang="en-US" sz="3000" dirty="0">
                <a:latin typeface="Times New Roman" panose="02020603050405020304" pitchFamily="18" charset="0"/>
                <a:cs typeface="Times New Roman" panose="02020603050405020304" pitchFamily="18" charset="0"/>
              </a:rPr>
              <a:t>SOPs will govern the type and number of searches conducted on each campus</a:t>
            </a:r>
            <a:r>
              <a:rPr lang="en-US" sz="3000" dirty="0" smtClean="0">
                <a:latin typeface="Times New Roman" panose="02020603050405020304" pitchFamily="18" charset="0"/>
                <a:cs typeface="Times New Roman" panose="02020603050405020304" pitchFamily="18" charset="0"/>
              </a:rPr>
              <a:t>.</a:t>
            </a:r>
          </a:p>
          <a:p>
            <a:pPr marL="0" indent="0">
              <a:buNone/>
            </a:pPr>
            <a:endParaRPr lang="en-US" sz="3000" dirty="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BP </a:t>
            </a:r>
            <a:r>
              <a:rPr lang="en-US" sz="3000" dirty="0">
                <a:latin typeface="Times New Roman" panose="02020603050405020304" pitchFamily="18" charset="0"/>
                <a:cs typeface="Times New Roman" panose="02020603050405020304" pitchFamily="18" charset="0"/>
              </a:rPr>
              <a:t>407 requires that searches or seizures of students must be reported to the Board annually. (updated by 1200-002)</a:t>
            </a:r>
          </a:p>
        </p:txBody>
      </p:sp>
    </p:spTree>
    <p:extLst>
      <p:ext uri="{BB962C8B-B14F-4D97-AF65-F5344CB8AC3E}">
        <p14:creationId xmlns:p14="http://schemas.microsoft.com/office/powerpoint/2010/main" val="2953445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1806"/>
            <a:ext cx="7886700" cy="994172"/>
          </a:xfrm>
        </p:spPr>
        <p:txBody>
          <a:bodyPr>
            <a:noAutofit/>
          </a:bodyPr>
          <a:lstStyle/>
          <a:p>
            <a:pPr algn="ctr"/>
            <a:r>
              <a:rPr lang="en-US" sz="4000" b="1" dirty="0">
                <a:latin typeface="Times New Roman" panose="02020603050405020304" pitchFamily="18" charset="0"/>
                <a:cs typeface="Times New Roman" panose="02020603050405020304" pitchFamily="18" charset="0"/>
              </a:rPr>
              <a:t>GDOE SOP</a:t>
            </a:r>
            <a:r>
              <a:rPr sz="40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1200</a:t>
            </a:r>
            <a:r>
              <a:rPr sz="4000" b="1" dirty="0">
                <a:latin typeface="Times New Roman" panose="02020603050405020304" pitchFamily="18" charset="0"/>
                <a:cs typeface="Times New Roman" panose="02020603050405020304" pitchFamily="18" charset="0"/>
              </a:rPr>
              <a:t>-01</a:t>
            </a:r>
            <a:r>
              <a:rPr lang="en-US" sz="4000" b="1" dirty="0">
                <a:latin typeface="Times New Roman" panose="02020603050405020304" pitchFamily="18" charset="0"/>
                <a:cs typeface="Times New Roman" panose="02020603050405020304" pitchFamily="18" charset="0"/>
              </a:rPr>
              <a:t>0: Staff Training in Search and Seizures</a:t>
            </a:r>
          </a:p>
        </p:txBody>
      </p:sp>
      <p:sp>
        <p:nvSpPr>
          <p:cNvPr id="3" name="Content Placeholder 2"/>
          <p:cNvSpPr>
            <a:spLocks noGrp="1"/>
          </p:cNvSpPr>
          <p:nvPr>
            <p:ph idx="1"/>
          </p:nvPr>
        </p:nvSpPr>
        <p:spPr>
          <a:xfrm>
            <a:off x="144235" y="1219200"/>
            <a:ext cx="8817429" cy="5371555"/>
          </a:xfrm>
        </p:spPr>
        <p:txBody>
          <a:bodyPr>
            <a:noAutofit/>
          </a:bodyPr>
          <a:lstStyle/>
          <a:p>
            <a:r>
              <a:rPr lang="en-US" sz="2500" dirty="0">
                <a:latin typeface="Times New Roman" panose="02020603050405020304" pitchFamily="18" charset="0"/>
                <a:cs typeface="Times New Roman" panose="02020603050405020304" pitchFamily="18" charset="0"/>
              </a:rPr>
              <a:t>Within ten working days after the start of each SY, each Principal will identify additional school site personnel expected to be authorized to conduct student search and seizures.</a:t>
            </a:r>
          </a:p>
          <a:p>
            <a:r>
              <a:rPr lang="en-US" sz="2500" dirty="0" smtClean="0">
                <a:latin typeface="Times New Roman" panose="02020603050405020304" pitchFamily="18" charset="0"/>
                <a:cs typeface="Times New Roman" panose="02020603050405020304" pitchFamily="18" charset="0"/>
              </a:rPr>
              <a:t>Each </a:t>
            </a:r>
            <a:r>
              <a:rPr lang="en-US" sz="2500" dirty="0">
                <a:latin typeface="Times New Roman" panose="02020603050405020304" pitchFamily="18" charset="0"/>
                <a:cs typeface="Times New Roman" panose="02020603050405020304" pitchFamily="18" charset="0"/>
              </a:rPr>
              <a:t>SY the Deputy Superintendent of Educational Support and Community Learning shall develop and implement a training program on search and seizure, including applicable law, regulation and BP.</a:t>
            </a:r>
          </a:p>
          <a:p>
            <a:r>
              <a:rPr lang="en-US" sz="2500" dirty="0" smtClean="0">
                <a:latin typeface="Times New Roman" panose="02020603050405020304" pitchFamily="18" charset="0"/>
                <a:cs typeface="Times New Roman" panose="02020603050405020304" pitchFamily="18" charset="0"/>
              </a:rPr>
              <a:t>Employees </a:t>
            </a:r>
            <a:r>
              <a:rPr lang="en-US" sz="2500" dirty="0">
                <a:latin typeface="Times New Roman" panose="02020603050405020304" pitchFamily="18" charset="0"/>
                <a:cs typeface="Times New Roman" panose="02020603050405020304" pitchFamily="18" charset="0"/>
              </a:rPr>
              <a:t>are not authorized to conduct a search or seizure until after they complete training in Student Searches and Seizures.  Employees authorized to conduct search and seizure must attend training in Student Searches and Seizures </a:t>
            </a:r>
            <a:r>
              <a:rPr lang="en-US" sz="2500" b="1" u="sng" dirty="0">
                <a:latin typeface="Times New Roman" panose="02020603050405020304" pitchFamily="18" charset="0"/>
                <a:cs typeface="Times New Roman" panose="02020603050405020304" pitchFamily="18" charset="0"/>
              </a:rPr>
              <a:t>annually</a:t>
            </a:r>
            <a:r>
              <a:rPr lang="en-US" sz="2500" dirty="0">
                <a:latin typeface="Times New Roman" panose="02020603050405020304" pitchFamily="18" charset="0"/>
                <a:cs typeface="Times New Roman" panose="02020603050405020304" pitchFamily="18" charset="0"/>
              </a:rPr>
              <a:t>. </a:t>
            </a:r>
          </a:p>
          <a:p>
            <a:r>
              <a:rPr lang="en-US" sz="2500" dirty="0" smtClean="0">
                <a:latin typeface="Times New Roman" panose="02020603050405020304" pitchFamily="18" charset="0"/>
                <a:cs typeface="Times New Roman" panose="02020603050405020304" pitchFamily="18" charset="0"/>
              </a:rPr>
              <a:t>Each </a:t>
            </a:r>
            <a:r>
              <a:rPr lang="en-US" sz="2500" dirty="0">
                <a:latin typeface="Times New Roman" panose="02020603050405020304" pitchFamily="18" charset="0"/>
                <a:cs typeface="Times New Roman" panose="02020603050405020304" pitchFamily="18" charset="0"/>
              </a:rPr>
              <a:t>Principal shall submit a roster of school personnel authorized and trained to conduct search and seizure to the Deputy Superintendent no later than ten days after the completion of a training program.</a:t>
            </a:r>
          </a:p>
        </p:txBody>
      </p:sp>
    </p:spTree>
    <p:extLst>
      <p:ext uri="{BB962C8B-B14F-4D97-AF65-F5344CB8AC3E}">
        <p14:creationId xmlns:p14="http://schemas.microsoft.com/office/powerpoint/2010/main" val="1558902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1143000" y="152400"/>
            <a:ext cx="7391400" cy="1066800"/>
          </a:xfrm>
        </p:spPr>
        <p:txBody>
          <a:bodyPr/>
          <a:lstStyle/>
          <a:p>
            <a:pPr algn="ctr"/>
            <a:r>
              <a:rPr lang="en-US" sz="4000" b="1" u="sng" dirty="0" smtClean="0">
                <a:latin typeface="Times New Roman" panose="02020603050405020304" pitchFamily="18" charset="0"/>
                <a:cs typeface="Times New Roman" panose="02020603050405020304" pitchFamily="18" charset="0"/>
              </a:rPr>
              <a:t>OBJECTIVES</a:t>
            </a:r>
            <a:endParaRPr lang="en-US" sz="4000" b="1" u="sng" dirty="0">
              <a:latin typeface="Times New Roman" panose="02020603050405020304" pitchFamily="18" charset="0"/>
              <a:cs typeface="Times New Roman" panose="02020603050405020304" pitchFamily="18" charset="0"/>
            </a:endParaRPr>
          </a:p>
        </p:txBody>
      </p:sp>
      <p:sp>
        <p:nvSpPr>
          <p:cNvPr id="5125" name="Rectangle 5"/>
          <p:cNvSpPr>
            <a:spLocks noGrp="1" noChangeArrowheads="1"/>
          </p:cNvSpPr>
          <p:nvPr>
            <p:ph idx="1"/>
          </p:nvPr>
        </p:nvSpPr>
        <p:spPr>
          <a:xfrm>
            <a:off x="609600" y="1219200"/>
            <a:ext cx="8153400" cy="5486400"/>
          </a:xfrm>
        </p:spPr>
        <p:txBody>
          <a:bodyPr/>
          <a:lstStyle/>
          <a:p>
            <a:pPr algn="just">
              <a:buFont typeface="Wingdings" panose="05000000000000000000" pitchFamily="2" charset="2"/>
              <a:buChar char="v"/>
            </a:pPr>
            <a:r>
              <a:rPr lang="en-US" sz="3000" dirty="0">
                <a:latin typeface="Times New Roman" panose="02020603050405020304" pitchFamily="18" charset="0"/>
                <a:cs typeface="Times New Roman" panose="02020603050405020304" pitchFamily="18" charset="0"/>
              </a:rPr>
              <a:t>All participants will complete annual training and be authorized  to conduct searches and </a:t>
            </a:r>
            <a:r>
              <a:rPr lang="en-US" sz="3000" dirty="0" smtClean="0">
                <a:latin typeface="Times New Roman" panose="02020603050405020304" pitchFamily="18" charset="0"/>
                <a:cs typeface="Times New Roman" panose="02020603050405020304" pitchFamily="18" charset="0"/>
              </a:rPr>
              <a:t>seizures.</a:t>
            </a:r>
            <a:endParaRPr lang="en-US" sz="3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3000" dirty="0">
                <a:latin typeface="Times New Roman" panose="02020603050405020304" pitchFamily="18" charset="0"/>
                <a:cs typeface="Times New Roman" panose="02020603050405020304" pitchFamily="18" charset="0"/>
              </a:rPr>
              <a:t>All  participants will  understand the philosophy behind searches and </a:t>
            </a:r>
            <a:r>
              <a:rPr lang="en-US" sz="3000" dirty="0" smtClean="0">
                <a:latin typeface="Times New Roman" panose="02020603050405020304" pitchFamily="18" charset="0"/>
                <a:cs typeface="Times New Roman" panose="02020603050405020304" pitchFamily="18" charset="0"/>
              </a:rPr>
              <a:t>seizures </a:t>
            </a:r>
            <a:r>
              <a:rPr lang="en-US" sz="3000" dirty="0">
                <a:latin typeface="Times New Roman" panose="02020603050405020304" pitchFamily="18" charset="0"/>
                <a:cs typeface="Times New Roman" panose="02020603050405020304" pitchFamily="18" charset="0"/>
              </a:rPr>
              <a:t>involving students in the Guam Department of Education.</a:t>
            </a:r>
          </a:p>
          <a:p>
            <a:pPr algn="just">
              <a:buFont typeface="Wingdings" panose="05000000000000000000" pitchFamily="2" charset="2"/>
              <a:buChar char="v"/>
            </a:pPr>
            <a:r>
              <a:rPr lang="en-US" sz="3000" dirty="0">
                <a:latin typeface="Times New Roman" panose="02020603050405020304" pitchFamily="18" charset="0"/>
                <a:cs typeface="Times New Roman" panose="02020603050405020304" pitchFamily="18" charset="0"/>
              </a:rPr>
              <a:t>All participants will understand and be able to apply the Tactics, Techniques, and Procedures (TTPs) when conducting searches and </a:t>
            </a:r>
            <a:r>
              <a:rPr lang="en-US" sz="3000" dirty="0" smtClean="0">
                <a:latin typeface="Times New Roman" panose="02020603050405020304" pitchFamily="18" charset="0"/>
                <a:cs typeface="Times New Roman" panose="02020603050405020304" pitchFamily="18" charset="0"/>
              </a:rPr>
              <a:t>seizures.</a:t>
            </a:r>
            <a:endParaRPr lang="en-US" sz="30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4000"/>
            <a:lum/>
          </a:blip>
          <a:srcRect/>
          <a:stretch>
            <a:fillRect l="58000" t="40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027"/>
            <a:ext cx="7886700" cy="994172"/>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GDOE SOP1200-002</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181" y="762000"/>
            <a:ext cx="8445137" cy="6601143"/>
          </a:xfrm>
        </p:spPr>
        <p:txBody>
          <a:bodyPr>
            <a:noAutofit/>
          </a:bodyPr>
          <a:lstStyle/>
          <a:p>
            <a:pPr marL="0" indent="0">
              <a:buNone/>
            </a:pPr>
            <a:r>
              <a:rPr lang="en-US" sz="2800" b="1" dirty="0">
                <a:latin typeface="Times New Roman" panose="02020603050405020304" pitchFamily="18" charset="0"/>
                <a:cs typeface="Times New Roman" panose="02020603050405020304" pitchFamily="18" charset="0"/>
              </a:rPr>
              <a:t>Why?</a:t>
            </a:r>
          </a:p>
          <a:p>
            <a:r>
              <a:rPr lang="en-US" sz="2800" dirty="0">
                <a:latin typeface="Times New Roman" panose="02020603050405020304" pitchFamily="18" charset="0"/>
                <a:cs typeface="Times New Roman" panose="02020603050405020304" pitchFamily="18" charset="0"/>
              </a:rPr>
              <a:t>Contraband has been and is still present in our schools.  SOP 1200-002 is a tool to combat presence of weapons, drugs, and other items (cigarettes, sexual devices, pipes for smoking, etc.)</a:t>
            </a:r>
          </a:p>
          <a:p>
            <a:pPr marL="0" indent="0">
              <a:buNone/>
            </a:pPr>
            <a:r>
              <a:rPr lang="en-US" sz="2800" b="1" dirty="0">
                <a:latin typeface="Times New Roman" panose="02020603050405020304" pitchFamily="18" charset="0"/>
                <a:cs typeface="Times New Roman" panose="02020603050405020304" pitchFamily="18" charset="0"/>
              </a:rPr>
              <a:t>What?</a:t>
            </a:r>
          </a:p>
          <a:p>
            <a:r>
              <a:rPr lang="en-US" sz="2800" b="1" dirty="0">
                <a:latin typeface="Times New Roman" panose="02020603050405020304" pitchFamily="18" charset="0"/>
                <a:cs typeface="Times New Roman" panose="02020603050405020304" pitchFamily="18" charset="0"/>
              </a:rPr>
              <a:t>Authorizes different searches</a:t>
            </a:r>
          </a:p>
          <a:p>
            <a:pPr lvl="1"/>
            <a:r>
              <a:rPr lang="en-US" sz="2800" dirty="0">
                <a:latin typeface="Times New Roman" panose="02020603050405020304" pitchFamily="18" charset="0"/>
                <a:cs typeface="Times New Roman" panose="02020603050405020304" pitchFamily="18" charset="0"/>
              </a:rPr>
              <a:t>Consensual vs. Nonconsensual</a:t>
            </a:r>
          </a:p>
          <a:p>
            <a:pPr lvl="1"/>
            <a:r>
              <a:rPr lang="en-US" sz="2800" dirty="0">
                <a:latin typeface="Times New Roman" panose="02020603050405020304" pitchFamily="18" charset="0"/>
                <a:cs typeface="Times New Roman" panose="02020603050405020304" pitchFamily="18" charset="0"/>
              </a:rPr>
              <a:t>Reasonable Searches </a:t>
            </a:r>
          </a:p>
          <a:p>
            <a:pPr lvl="1"/>
            <a:r>
              <a:rPr lang="en-US" sz="2800" dirty="0">
                <a:latin typeface="Times New Roman" panose="02020603050405020304" pitchFamily="18" charset="0"/>
                <a:cs typeface="Times New Roman" panose="02020603050405020304" pitchFamily="18" charset="0"/>
              </a:rPr>
              <a:t>Random Searches</a:t>
            </a:r>
          </a:p>
          <a:p>
            <a:pPr lvl="1"/>
            <a:r>
              <a:rPr lang="en-US" sz="2800" dirty="0">
                <a:latin typeface="Times New Roman" panose="02020603050405020304" pitchFamily="18" charset="0"/>
                <a:cs typeface="Times New Roman" panose="02020603050405020304" pitchFamily="18" charset="0"/>
              </a:rPr>
              <a:t>Blanket Searches</a:t>
            </a:r>
          </a:p>
          <a:p>
            <a:pPr marL="0" indent="0">
              <a:buNone/>
            </a:pPr>
            <a:r>
              <a:rPr lang="en-US" sz="2800" b="1" dirty="0">
                <a:latin typeface="Times New Roman" panose="02020603050405020304" pitchFamily="18" charset="0"/>
                <a:cs typeface="Times New Roman" panose="02020603050405020304" pitchFamily="18" charset="0"/>
              </a:rPr>
              <a:t>How?</a:t>
            </a:r>
          </a:p>
          <a:p>
            <a:r>
              <a:rPr lang="en-US" sz="2800" b="1" dirty="0">
                <a:latin typeface="Times New Roman" panose="02020603050405020304" pitchFamily="18" charset="0"/>
                <a:cs typeface="Times New Roman" panose="02020603050405020304" pitchFamily="18" charset="0"/>
              </a:rPr>
              <a:t>SOP1200-002 provides steps to search</a:t>
            </a:r>
          </a:p>
        </p:txBody>
      </p:sp>
    </p:spTree>
    <p:extLst>
      <p:ext uri="{BB962C8B-B14F-4D97-AF65-F5344CB8AC3E}">
        <p14:creationId xmlns:p14="http://schemas.microsoft.com/office/powerpoint/2010/main" val="290797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484" y="76200"/>
            <a:ext cx="7886700" cy="1219200"/>
          </a:xfrm>
        </p:spPr>
        <p:txBody>
          <a:bodyPr>
            <a:noAutofit/>
          </a:bodyPr>
          <a:lstStyle/>
          <a:p>
            <a:pPr algn="ctr"/>
            <a:r>
              <a:rPr lang="en-US" sz="4000" b="1" dirty="0" smtClean="0">
                <a:latin typeface="Times New Roman" panose="02020603050405020304" pitchFamily="18" charset="0"/>
                <a:cs typeface="Times New Roman" panose="02020603050405020304" pitchFamily="18" charset="0"/>
              </a:rPr>
              <a:t>SOP 1200-002</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59226" y="1295400"/>
            <a:ext cx="8409215" cy="5562600"/>
          </a:xfrm>
        </p:spPr>
        <p:txBody>
          <a:bodyPr>
            <a:normAutofit/>
          </a:bodyPr>
          <a:lstStyle/>
          <a:p>
            <a:pPr marL="0" indent="0">
              <a:buNone/>
            </a:pPr>
            <a:r>
              <a:rPr lang="en-US" sz="3200" b="1" dirty="0">
                <a:latin typeface="Times New Roman" panose="02020603050405020304" pitchFamily="18" charset="0"/>
                <a:cs typeface="Times New Roman" panose="02020603050405020304" pitchFamily="18" charset="0"/>
              </a:rPr>
              <a:t>Requirements and Responsibility:</a:t>
            </a:r>
          </a:p>
          <a:p>
            <a:pPr marL="0" indent="0">
              <a:buNone/>
            </a:pPr>
            <a:r>
              <a:rPr lang="en-US" sz="3200" dirty="0">
                <a:latin typeface="Times New Roman" panose="02020603050405020304" pitchFamily="18" charset="0"/>
                <a:cs typeface="Times New Roman" panose="02020603050405020304" pitchFamily="18" charset="0"/>
              </a:rPr>
              <a:t>School Administrators shall be held accountable for conducting student searches and seizures.  School administrators are responsible for data and management oversight of student searches and seizures. </a:t>
            </a:r>
          </a:p>
          <a:p>
            <a:pPr marL="0" indent="0">
              <a:buNone/>
            </a:pPr>
            <a:r>
              <a:rPr lang="en-US" sz="3200" dirty="0">
                <a:latin typeface="Times New Roman" panose="02020603050405020304" pitchFamily="18" charset="0"/>
                <a:cs typeface="Times New Roman" panose="02020603050405020304" pitchFamily="18" charset="0"/>
              </a:rPr>
              <a:t>GDOE is responsible for annually reporting to the BOARD </a:t>
            </a:r>
          </a:p>
          <a:p>
            <a:pPr marL="0" indent="0">
              <a:buNone/>
            </a:pPr>
            <a:r>
              <a:rPr lang="en-US" sz="3200" dirty="0">
                <a:latin typeface="Times New Roman" panose="02020603050405020304" pitchFamily="18" charset="0"/>
                <a:cs typeface="Times New Roman" panose="02020603050405020304" pitchFamily="18" charset="0"/>
              </a:rPr>
              <a:t>Deputy of Superintendent of Educational Support and Community Learning will monitor  Internal Control of SOP </a:t>
            </a:r>
            <a:r>
              <a:rPr lang="en-US" sz="3200" dirty="0" smtClean="0">
                <a:latin typeface="Times New Roman" panose="02020603050405020304" pitchFamily="18" charset="0"/>
                <a:cs typeface="Times New Roman" panose="02020603050405020304" pitchFamily="18" charset="0"/>
              </a:rPr>
              <a:t>1200-002</a:t>
            </a:r>
            <a:r>
              <a:rPr lang="en-US" sz="3200" dirty="0">
                <a:latin typeface="Times New Roman" panose="02020603050405020304" pitchFamily="18" charset="0"/>
                <a:cs typeface="Times New Roman" panose="02020603050405020304" pitchFamily="18" charset="0"/>
              </a:rPr>
              <a:t>.</a:t>
            </a:r>
          </a:p>
          <a:p>
            <a:endParaRPr lang="en-US" dirty="0" smtClean="0"/>
          </a:p>
        </p:txBody>
      </p:sp>
    </p:spTree>
    <p:extLst>
      <p:ext uri="{BB962C8B-B14F-4D97-AF65-F5344CB8AC3E}">
        <p14:creationId xmlns:p14="http://schemas.microsoft.com/office/powerpoint/2010/main" val="1520250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697" y="152400"/>
            <a:ext cx="8445137" cy="685800"/>
          </a:xfrm>
        </p:spPr>
        <p:txBody>
          <a:bodyPr>
            <a:noAutofit/>
          </a:bodyPr>
          <a:lstStyle/>
          <a:p>
            <a:r>
              <a:rPr lang="en-US" sz="4000" b="1" dirty="0">
                <a:latin typeface="Times New Roman" panose="02020603050405020304" pitchFamily="18" charset="0"/>
                <a:cs typeface="Times New Roman" panose="02020603050405020304" pitchFamily="18" charset="0"/>
              </a:rPr>
              <a:t>Consensual Searches</a:t>
            </a:r>
          </a:p>
        </p:txBody>
      </p:sp>
      <p:sp>
        <p:nvSpPr>
          <p:cNvPr id="5" name="TextBox 4"/>
          <p:cNvSpPr txBox="1"/>
          <p:nvPr/>
        </p:nvSpPr>
        <p:spPr>
          <a:xfrm>
            <a:off x="166550" y="1066800"/>
            <a:ext cx="8825050" cy="5478423"/>
          </a:xfrm>
          <a:prstGeom prst="rect">
            <a:avLst/>
          </a:prstGeom>
          <a:noFill/>
        </p:spPr>
        <p:txBody>
          <a:bodyPr wrap="square" rtlCol="0">
            <a:spAutoFit/>
          </a:bodyPr>
          <a:lstStyle/>
          <a:p>
            <a:r>
              <a:rPr lang="en-US" sz="2500" b="1" dirty="0">
                <a:latin typeface="Times New Roman" panose="02020603050405020304" pitchFamily="18" charset="0"/>
                <a:cs typeface="Times New Roman" panose="02020603050405020304" pitchFamily="18" charset="0"/>
              </a:rPr>
              <a:t>Consent must be voluntary </a:t>
            </a:r>
            <a:r>
              <a:rPr lang="en-US" sz="2500" dirty="0">
                <a:latin typeface="Times New Roman" panose="02020603050405020304" pitchFamily="18" charset="0"/>
                <a:cs typeface="Times New Roman" panose="02020603050405020304" pitchFamily="18" charset="0"/>
              </a:rPr>
              <a:t>and not the result of coercion, undue influence or threat and without the threat of punishment. </a:t>
            </a:r>
            <a:endParaRPr lang="en-US" sz="2500" dirty="0" smtClean="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r>
              <a:rPr lang="en-US" sz="2500" dirty="0" smtClean="0">
                <a:latin typeface="Times New Roman" panose="02020603050405020304" pitchFamily="18" charset="0"/>
                <a:cs typeface="Times New Roman" panose="02020603050405020304" pitchFamily="18" charset="0"/>
              </a:rPr>
              <a:t> </a:t>
            </a:r>
            <a:r>
              <a:rPr lang="en-US" sz="2500" b="1" i="1" dirty="0">
                <a:latin typeface="Times New Roman" panose="02020603050405020304" pitchFamily="18" charset="0"/>
                <a:cs typeface="Times New Roman" panose="02020603050405020304" pitchFamily="18" charset="0"/>
              </a:rPr>
              <a:t>Example: </a:t>
            </a:r>
            <a:r>
              <a:rPr lang="en-US" sz="2500" dirty="0">
                <a:latin typeface="Times New Roman" panose="02020603050405020304" pitchFamily="18" charset="0"/>
                <a:cs typeface="Times New Roman" panose="02020603050405020304" pitchFamily="18" charset="0"/>
              </a:rPr>
              <a:t>student told to empty pockets or face discipline has not consented to search, even if they comply with request.  Consent determined from totality of instance. </a:t>
            </a:r>
          </a:p>
          <a:p>
            <a:endParaRPr lang="en-US"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Must have authority to give consent.  Does not have to be in writing, but that is preferable.</a:t>
            </a:r>
          </a:p>
          <a:p>
            <a:endParaRPr lang="en-US"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Refusal to consent does not give rise to reasonable suspicion to believe student is hiding something.</a:t>
            </a:r>
          </a:p>
          <a:p>
            <a:r>
              <a:rPr lang="en-US" sz="2500" dirty="0" smtClean="0">
                <a:latin typeface="Times New Roman" panose="02020603050405020304" pitchFamily="18" charset="0"/>
                <a:cs typeface="Times New Roman" panose="02020603050405020304" pitchFamily="18" charset="0"/>
              </a:rPr>
              <a:t>            </a:t>
            </a:r>
          </a:p>
          <a:p>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                                                                       </a:t>
            </a:r>
            <a:r>
              <a:rPr lang="en-US" sz="2500" b="1" i="1" dirty="0" smtClean="0">
                <a:latin typeface="Times New Roman" panose="02020603050405020304" pitchFamily="18" charset="0"/>
                <a:cs typeface="Times New Roman" panose="02020603050405020304" pitchFamily="18" charset="0"/>
              </a:rPr>
              <a:t>continuation……..</a:t>
            </a:r>
            <a:endParaRPr lang="en-US" sz="25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401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Consensual Searches</a:t>
            </a:r>
            <a:endParaRPr lang="en-US" sz="3000"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2057400"/>
            <a:ext cx="8610600" cy="4424363"/>
          </a:xfrm>
        </p:spPr>
        <p:txBody>
          <a:bodyPr/>
          <a:lstStyle/>
          <a:p>
            <a:r>
              <a:rPr lang="en-US" sz="3000" dirty="0">
                <a:latin typeface="Times New Roman" panose="02020603050405020304" pitchFamily="18" charset="0"/>
                <a:cs typeface="Times New Roman" panose="02020603050405020304" pitchFamily="18" charset="0"/>
              </a:rPr>
              <a:t>Recommended that student be advised what school official is searching for prior to asking for consent to search.</a:t>
            </a: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Consent to search a generalized area is a consent to search any items found in that area.</a:t>
            </a:r>
          </a:p>
          <a:p>
            <a:endParaRPr lang="en-US" sz="3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88590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924800" cy="685800"/>
          </a:xfrm>
        </p:spPr>
        <p:txBody>
          <a:bodyPr>
            <a:noAutofit/>
          </a:bodyPr>
          <a:lstStyle/>
          <a:p>
            <a:r>
              <a:rPr lang="en-US" sz="4000" b="1" dirty="0">
                <a:latin typeface="Times New Roman" panose="02020603050405020304" pitchFamily="18" charset="0"/>
                <a:cs typeface="Times New Roman" panose="02020603050405020304" pitchFamily="18" charset="0"/>
              </a:rPr>
              <a:t>Non-Consensual Searches</a:t>
            </a:r>
          </a:p>
        </p:txBody>
      </p:sp>
      <p:sp>
        <p:nvSpPr>
          <p:cNvPr id="5" name="TextBox 4"/>
          <p:cNvSpPr txBox="1"/>
          <p:nvPr/>
        </p:nvSpPr>
        <p:spPr>
          <a:xfrm>
            <a:off x="304800" y="1219200"/>
            <a:ext cx="8660674" cy="5093702"/>
          </a:xfrm>
          <a:prstGeom prst="rect">
            <a:avLst/>
          </a:prstGeom>
          <a:noFill/>
        </p:spPr>
        <p:txBody>
          <a:bodyPr wrap="square" rtlCol="0">
            <a:spAutoFit/>
          </a:bodyPr>
          <a:lstStyle/>
          <a:p>
            <a:r>
              <a:rPr lang="en-US" sz="2500" b="1" dirty="0" smtClean="0">
                <a:latin typeface="Times New Roman" panose="02020603050405020304" pitchFamily="18" charset="0"/>
                <a:cs typeface="Times New Roman" panose="02020603050405020304" pitchFamily="18" charset="0"/>
              </a:rPr>
              <a:t>Searches </a:t>
            </a:r>
            <a:r>
              <a:rPr lang="en-US" sz="2500" b="1" dirty="0">
                <a:latin typeface="Times New Roman" panose="02020603050405020304" pitchFamily="18" charset="0"/>
                <a:cs typeface="Times New Roman" panose="02020603050405020304" pitchFamily="18" charset="0"/>
              </a:rPr>
              <a:t>of a Student’s Personal Belongings:</a:t>
            </a:r>
          </a:p>
          <a:p>
            <a:endParaRPr lang="en-US" sz="2500" b="1"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When school officials have a </a:t>
            </a:r>
            <a:r>
              <a:rPr lang="en-US" sz="2500" b="1" u="sng" dirty="0">
                <a:latin typeface="Times New Roman" panose="02020603050405020304" pitchFamily="18" charset="0"/>
                <a:cs typeface="Times New Roman" panose="02020603050405020304" pitchFamily="18" charset="0"/>
              </a:rPr>
              <a:t>reasonable suspicion</a:t>
            </a:r>
            <a:r>
              <a:rPr lang="en-US" sz="2500" dirty="0">
                <a:latin typeface="Times New Roman" panose="02020603050405020304" pitchFamily="18" charset="0"/>
                <a:cs typeface="Times New Roman" panose="02020603050405020304" pitchFamily="18" charset="0"/>
              </a:rPr>
              <a:t> to believe a student has contraband or evidence of a violation in their jacket or other outer clothing, backpack, purse, or other bag, the student should be asked to put the object down and remove any outer clothing so that these objects can be searched without physically touching the student’s person. It is especially important to give the student the option to “come clean” with the object being sought without touching the student because searches of the student’s person are particularly invasive. </a:t>
            </a:r>
          </a:p>
          <a:p>
            <a:endParaRPr lang="en-US" sz="2500" b="1" dirty="0">
              <a:latin typeface="Times New Roman" panose="02020603050405020304" pitchFamily="18" charset="0"/>
              <a:cs typeface="Times New Roman" panose="02020603050405020304" pitchFamily="18" charset="0"/>
            </a:endParaRPr>
          </a:p>
          <a:p>
            <a:r>
              <a:rPr lang="en-US" sz="2500" b="1" dirty="0">
                <a:latin typeface="Times New Roman" panose="02020603050405020304" pitchFamily="18" charset="0"/>
                <a:cs typeface="Times New Roman" panose="02020603050405020304" pitchFamily="18" charset="0"/>
              </a:rPr>
              <a:t>A non-consensual search requires reasonable suspicion…..	</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371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510" y="152400"/>
            <a:ext cx="7886700" cy="1371600"/>
          </a:xfrm>
        </p:spPr>
        <p:txBody>
          <a:bodyPr>
            <a:noAutofit/>
          </a:bodyPr>
          <a:lstStyle/>
          <a:p>
            <a:pPr algn="ctr"/>
            <a:r>
              <a:rPr lang="en-US" sz="4000" b="1" dirty="0">
                <a:latin typeface="Times New Roman" panose="02020603050405020304" pitchFamily="18" charset="0"/>
                <a:cs typeface="Times New Roman" panose="02020603050405020304" pitchFamily="18" charset="0"/>
              </a:rPr>
              <a:t>Reasonable Suspicion</a:t>
            </a:r>
          </a:p>
        </p:txBody>
      </p:sp>
      <p:sp>
        <p:nvSpPr>
          <p:cNvPr id="3" name="Content Placeholder 2"/>
          <p:cNvSpPr>
            <a:spLocks noGrp="1"/>
          </p:cNvSpPr>
          <p:nvPr>
            <p:ph idx="1"/>
          </p:nvPr>
        </p:nvSpPr>
        <p:spPr>
          <a:xfrm>
            <a:off x="156754" y="1371600"/>
            <a:ext cx="8876211" cy="5181600"/>
          </a:xfrm>
        </p:spPr>
        <p:txBody>
          <a:bodyPr>
            <a:noAutofit/>
          </a:bodyPr>
          <a:lstStyle/>
          <a:p>
            <a:pPr marL="0" indent="0">
              <a:buNone/>
            </a:pPr>
            <a:r>
              <a:rPr lang="en-US" sz="2500" dirty="0">
                <a:latin typeface="Times New Roman" panose="02020603050405020304" pitchFamily="18" charset="0"/>
                <a:cs typeface="Times New Roman" panose="02020603050405020304" pitchFamily="18" charset="0"/>
              </a:rPr>
              <a:t>Requirements for school officials differs from law enforcement who generally require a search warrant and </a:t>
            </a:r>
            <a:r>
              <a:rPr lang="en-US" sz="2500" b="1" dirty="0">
                <a:latin typeface="Times New Roman" panose="02020603050405020304" pitchFamily="18" charset="0"/>
                <a:cs typeface="Times New Roman" panose="02020603050405020304" pitchFamily="18" charset="0"/>
              </a:rPr>
              <a:t>probable cause</a:t>
            </a:r>
            <a:r>
              <a:rPr lang="en-US" sz="2500" dirty="0" smtClean="0">
                <a:latin typeface="Times New Roman" panose="02020603050405020304" pitchFamily="18" charset="0"/>
                <a:cs typeface="Times New Roman" panose="02020603050405020304" pitchFamily="18" charset="0"/>
              </a:rPr>
              <a:t>.</a:t>
            </a:r>
          </a:p>
          <a:p>
            <a:pPr marL="0" indent="0">
              <a:buNone/>
            </a:pPr>
            <a:endParaRPr lang="en-US" sz="2500" dirty="0">
              <a:latin typeface="Times New Roman" panose="02020603050405020304" pitchFamily="18" charset="0"/>
              <a:cs typeface="Times New Roman" panose="02020603050405020304" pitchFamily="18" charset="0"/>
            </a:endParaRPr>
          </a:p>
          <a:p>
            <a:pPr marL="0" indent="0">
              <a:buNone/>
            </a:pPr>
            <a:r>
              <a:rPr lang="en-US" sz="2500" b="1" dirty="0">
                <a:latin typeface="Times New Roman" panose="02020603050405020304" pitchFamily="18" charset="0"/>
                <a:cs typeface="Times New Roman" panose="02020603050405020304" pitchFamily="18" charset="0"/>
              </a:rPr>
              <a:t>Reasonable suspicion </a:t>
            </a:r>
            <a:r>
              <a:rPr lang="en-US" sz="2500" dirty="0">
                <a:latin typeface="Times New Roman" panose="02020603050405020304" pitchFamily="18" charset="0"/>
                <a:cs typeface="Times New Roman" panose="02020603050405020304" pitchFamily="18" charset="0"/>
              </a:rPr>
              <a:t>means a well-founded suspicion based on objective facts that can be articulated.  More than just a hunch</a:t>
            </a:r>
            <a:r>
              <a:rPr lang="en-US" sz="2500" dirty="0" smtClean="0">
                <a:latin typeface="Times New Roman" panose="02020603050405020304" pitchFamily="18" charset="0"/>
                <a:cs typeface="Times New Roman" panose="02020603050405020304" pitchFamily="18" charset="0"/>
              </a:rPr>
              <a:t>.</a:t>
            </a:r>
          </a:p>
          <a:p>
            <a:pPr marL="0" indent="0">
              <a:buNone/>
            </a:pPr>
            <a:endParaRPr lang="en-US" sz="2500" dirty="0">
              <a:latin typeface="Times New Roman" panose="02020603050405020304" pitchFamily="18" charset="0"/>
              <a:cs typeface="Times New Roman" panose="02020603050405020304" pitchFamily="18" charset="0"/>
            </a:endParaRPr>
          </a:p>
          <a:p>
            <a:pPr marL="0" indent="0">
              <a:buNone/>
            </a:pPr>
            <a:r>
              <a:rPr lang="en-US" sz="2500" b="1" dirty="0">
                <a:latin typeface="Times New Roman" panose="02020603050405020304" pitchFamily="18" charset="0"/>
                <a:cs typeface="Times New Roman" panose="02020603050405020304" pitchFamily="18" charset="0"/>
              </a:rPr>
              <a:t>School environment </a:t>
            </a:r>
            <a:r>
              <a:rPr lang="en-US" sz="2500" dirty="0">
                <a:latin typeface="Times New Roman" panose="02020603050405020304" pitchFamily="18" charset="0"/>
                <a:cs typeface="Times New Roman" panose="02020603050405020304" pitchFamily="18" charset="0"/>
              </a:rPr>
              <a:t>(also school-sponsored activities): a search is permissible where a school official has reasonable suspicion based on the totality of the circumstances for suspecting that the search will reveal evidence that the student has violated a law, district policy, or rules of the school. Reasonable suspicion based on an individualized suspicion of wrongdoing</a:t>
            </a:r>
            <a:r>
              <a:rPr lang="en-US" sz="2500" dirty="0" smtClean="0">
                <a:latin typeface="Times New Roman" panose="02020603050405020304" pitchFamily="18" charset="0"/>
                <a:cs typeface="Times New Roman" panose="02020603050405020304" pitchFamily="18" charset="0"/>
              </a:rPr>
              <a:t>.</a:t>
            </a:r>
          </a:p>
          <a:p>
            <a:pPr marL="0" indent="0">
              <a:buNone/>
            </a:pPr>
            <a:r>
              <a:rPr lang="en-US" sz="2500" i="1" dirty="0">
                <a:latin typeface="Times New Roman" panose="02020603050405020304" pitchFamily="18" charset="0"/>
                <a:cs typeface="Times New Roman" panose="02020603050405020304" pitchFamily="18" charset="0"/>
              </a:rPr>
              <a:t> </a:t>
            </a:r>
            <a:r>
              <a:rPr lang="en-US" sz="2500" i="1" dirty="0" smtClean="0">
                <a:latin typeface="Times New Roman" panose="02020603050405020304" pitchFamily="18" charset="0"/>
                <a:cs typeface="Times New Roman" panose="02020603050405020304" pitchFamily="18" charset="0"/>
              </a:rPr>
              <a:t>                                                                            </a:t>
            </a:r>
            <a:r>
              <a:rPr lang="en-US" sz="2500" b="1" i="1" dirty="0" smtClean="0">
                <a:latin typeface="Times New Roman" panose="02020603050405020304" pitchFamily="18" charset="0"/>
                <a:cs typeface="Times New Roman" panose="02020603050405020304" pitchFamily="18" charset="0"/>
              </a:rPr>
              <a:t>continuation…….</a:t>
            </a:r>
            <a:endParaRPr lang="en-US" sz="25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7861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Reasonable Suspicion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825624"/>
            <a:ext cx="8686800" cy="4879975"/>
          </a:xfrm>
        </p:spPr>
        <p:txBody>
          <a:bodyPr>
            <a:normAutofit lnSpcReduction="10000"/>
          </a:bodyPr>
          <a:lstStyle/>
          <a:p>
            <a:pPr marL="0" indent="0">
              <a:buNone/>
            </a:pPr>
            <a:r>
              <a:rPr lang="en-US" sz="2500" dirty="0">
                <a:latin typeface="Times New Roman" panose="02020603050405020304" pitchFamily="18" charset="0"/>
                <a:cs typeface="Times New Roman" panose="02020603050405020304" pitchFamily="18" charset="0"/>
              </a:rPr>
              <a:t>Supreme Ct Ex:</a:t>
            </a:r>
          </a:p>
          <a:p>
            <a:r>
              <a:rPr lang="en-US" sz="2500" dirty="0">
                <a:latin typeface="Times New Roman" panose="02020603050405020304" pitchFamily="18" charset="0"/>
                <a:cs typeface="Times New Roman" panose="02020603050405020304" pitchFamily="18" charset="0"/>
              </a:rPr>
              <a:t>Teacher observed two female students smoking in bathroom (violation of school policy).  Two students </a:t>
            </a:r>
            <a:r>
              <a:rPr lang="en-US" sz="2500" dirty="0" smtClean="0">
                <a:latin typeface="Times New Roman" panose="02020603050405020304" pitchFamily="18" charset="0"/>
                <a:cs typeface="Times New Roman" panose="02020603050405020304" pitchFamily="18" charset="0"/>
              </a:rPr>
              <a:t>were taken </a:t>
            </a:r>
            <a:r>
              <a:rPr lang="en-US" sz="2500" dirty="0">
                <a:latin typeface="Times New Roman" panose="02020603050405020304" pitchFamily="18" charset="0"/>
                <a:cs typeface="Times New Roman" panose="02020603050405020304" pitchFamily="18" charset="0"/>
              </a:rPr>
              <a:t>to </a:t>
            </a:r>
            <a:r>
              <a:rPr lang="en-US" sz="2500" dirty="0" smtClean="0">
                <a:latin typeface="Times New Roman" panose="02020603050405020304" pitchFamily="18" charset="0"/>
                <a:cs typeface="Times New Roman" panose="02020603050405020304" pitchFamily="18" charset="0"/>
              </a:rPr>
              <a:t>the office </a:t>
            </a:r>
            <a:r>
              <a:rPr lang="en-US" sz="2500" dirty="0">
                <a:latin typeface="Times New Roman" panose="02020603050405020304" pitchFamily="18" charset="0"/>
                <a:cs typeface="Times New Roman" panose="02020603050405020304" pitchFamily="18" charset="0"/>
              </a:rPr>
              <a:t>and questioned by </a:t>
            </a:r>
            <a:r>
              <a:rPr lang="en-US" sz="2500" dirty="0" smtClean="0">
                <a:latin typeface="Times New Roman" panose="02020603050405020304" pitchFamily="18" charset="0"/>
                <a:cs typeface="Times New Roman" panose="02020603050405020304" pitchFamily="18" charset="0"/>
              </a:rPr>
              <a:t>the vice-principal</a:t>
            </a:r>
            <a:r>
              <a:rPr lang="en-US" sz="2500" dirty="0">
                <a:latin typeface="Times New Roman" panose="02020603050405020304" pitchFamily="18" charset="0"/>
                <a:cs typeface="Times New Roman" panose="02020603050405020304" pitchFamily="18" charset="0"/>
              </a:rPr>
              <a:t>.  One student admitted to smoking, but the other denied.  The vice-principal took the student that denied smoking into an office and asked to search her purse.  Search revealed cigarettes. </a:t>
            </a:r>
          </a:p>
          <a:p>
            <a:r>
              <a:rPr lang="en-US" sz="2500" dirty="0">
                <a:latin typeface="Times New Roman" panose="02020603050405020304" pitchFamily="18" charset="0"/>
                <a:cs typeface="Times New Roman" panose="02020603050405020304" pitchFamily="18" charset="0"/>
              </a:rPr>
              <a:t>Reasonable suspicion to search purse based on teacher’s observations of student smoking, student denied smoking, but it is reasonable to infer student may have cigarettes in her purse.  </a:t>
            </a:r>
          </a:p>
          <a:p>
            <a:pPr marL="0" indent="0" algn="ctr">
              <a:buNone/>
            </a:pPr>
            <a:endParaRPr lang="en-US" sz="2500" b="1" u="sng" dirty="0" smtClean="0">
              <a:latin typeface="Times New Roman" panose="02020603050405020304" pitchFamily="18" charset="0"/>
              <a:cs typeface="Times New Roman" panose="02020603050405020304" pitchFamily="18" charset="0"/>
            </a:endParaRPr>
          </a:p>
          <a:p>
            <a:pPr marL="0" indent="0" algn="ctr">
              <a:buNone/>
            </a:pPr>
            <a:r>
              <a:rPr lang="en-US" sz="2500" b="1" u="sng" dirty="0" smtClean="0">
                <a:latin typeface="Times New Roman" panose="02020603050405020304" pitchFamily="18" charset="0"/>
                <a:cs typeface="Times New Roman" panose="02020603050405020304" pitchFamily="18" charset="0"/>
              </a:rPr>
              <a:t>NOTE</a:t>
            </a:r>
            <a:r>
              <a:rPr lang="en-US" sz="2500" b="1" u="sng" dirty="0">
                <a:latin typeface="Times New Roman" panose="02020603050405020304" pitchFamily="18" charset="0"/>
                <a:cs typeface="Times New Roman" panose="02020603050405020304" pitchFamily="18" charset="0"/>
              </a:rPr>
              <a:t>: Must have an administrator present at time of reasonable suspicion search!</a:t>
            </a:r>
          </a:p>
          <a:p>
            <a:endParaRPr lang="en-US" dirty="0"/>
          </a:p>
        </p:txBody>
      </p:sp>
    </p:spTree>
    <p:extLst>
      <p:ext uri="{BB962C8B-B14F-4D97-AF65-F5344CB8AC3E}">
        <p14:creationId xmlns:p14="http://schemas.microsoft.com/office/powerpoint/2010/main" val="514812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86" y="0"/>
            <a:ext cx="8316141" cy="734786"/>
          </a:xfrm>
        </p:spPr>
        <p:txBody>
          <a:bodyPr>
            <a:noAutofit/>
          </a:bodyPr>
          <a:lstStyle/>
          <a:p>
            <a:pPr algn="ctr"/>
            <a:r>
              <a:rPr lang="en-US" sz="4000" b="1" dirty="0">
                <a:latin typeface="Times New Roman" panose="02020603050405020304" pitchFamily="18" charset="0"/>
                <a:cs typeface="Times New Roman" panose="02020603050405020304" pitchFamily="18" charset="0"/>
              </a:rPr>
              <a:t>Random Searches</a:t>
            </a:r>
          </a:p>
        </p:txBody>
      </p:sp>
      <p:sp>
        <p:nvSpPr>
          <p:cNvPr id="3" name="Content Placeholder 2"/>
          <p:cNvSpPr>
            <a:spLocks noGrp="1"/>
          </p:cNvSpPr>
          <p:nvPr>
            <p:ph idx="1"/>
          </p:nvPr>
        </p:nvSpPr>
        <p:spPr>
          <a:xfrm>
            <a:off x="215536" y="734786"/>
            <a:ext cx="8778240" cy="5970814"/>
          </a:xfrm>
        </p:spPr>
        <p:txBody>
          <a:bodyPr>
            <a:noAutofit/>
          </a:bodyPr>
          <a:lstStyle/>
          <a:p>
            <a:pPr marL="0" indent="0">
              <a:buNone/>
            </a:pPr>
            <a:r>
              <a:rPr lang="en-US" sz="2300" dirty="0">
                <a:latin typeface="Times New Roman" panose="02020603050405020304" pitchFamily="18" charset="0"/>
                <a:cs typeface="Times New Roman" panose="02020603050405020304" pitchFamily="18" charset="0"/>
              </a:rPr>
              <a:t>Random searches are part of operational functions of schools within GDOE.  Random searches authorized when searching school lockers or </a:t>
            </a:r>
            <a:r>
              <a:rPr lang="en-US" sz="2300" b="1" dirty="0">
                <a:latin typeface="Times New Roman" panose="02020603050405020304" pitchFamily="18" charset="0"/>
                <a:cs typeface="Times New Roman" panose="02020603050405020304" pitchFamily="18" charset="0"/>
              </a:rPr>
              <a:t>areas that are not personal property of a student </a:t>
            </a:r>
            <a:r>
              <a:rPr lang="en-US" sz="2300" dirty="0">
                <a:latin typeface="Times New Roman" panose="02020603050405020304" pitchFamily="18" charset="0"/>
                <a:cs typeface="Times New Roman" panose="02020603050405020304" pitchFamily="18" charset="0"/>
              </a:rPr>
              <a:t>(back packs, purses, etc.) and may be conducted according to procedures developed by the Superintendent.  Students and parents shall be provided notice of the possibility that random searches my be conducted for student safety.  </a:t>
            </a:r>
          </a:p>
          <a:p>
            <a:pPr marL="0" indent="0">
              <a:buNone/>
            </a:pPr>
            <a:r>
              <a:rPr lang="en-US" sz="2300" b="1" dirty="0">
                <a:latin typeface="Times New Roman" panose="02020603050405020304" pitchFamily="18" charset="0"/>
                <a:cs typeface="Times New Roman" panose="02020603050405020304" pitchFamily="18" charset="0"/>
              </a:rPr>
              <a:t>Requirements:</a:t>
            </a:r>
          </a:p>
          <a:p>
            <a:r>
              <a:rPr lang="en-US" sz="2300" dirty="0">
                <a:latin typeface="Times New Roman" panose="02020603050405020304" pitchFamily="18" charset="0"/>
                <a:cs typeface="Times New Roman" panose="02020603050405020304" pitchFamily="18" charset="0"/>
              </a:rPr>
              <a:t>Does not require Reasonable suspicion.  However, a process must be followed to ensure search is random and not targeting individual student. </a:t>
            </a:r>
          </a:p>
          <a:p>
            <a:r>
              <a:rPr lang="en-US" sz="2300" dirty="0">
                <a:latin typeface="Times New Roman" panose="02020603050405020304" pitchFamily="18" charset="0"/>
                <a:cs typeface="Times New Roman" panose="02020603050405020304" pitchFamily="18" charset="0"/>
              </a:rPr>
              <a:t>School administrators shall be responsible for fashion and manner searches are conducted. Random searches may be conducted as deemed necessary. </a:t>
            </a:r>
          </a:p>
          <a:p>
            <a:pPr marL="0" indent="0">
              <a:buNone/>
            </a:pPr>
            <a:r>
              <a:rPr lang="en-US" sz="2300" b="1" dirty="0">
                <a:latin typeface="Times New Roman" panose="02020603050405020304" pitchFamily="18" charset="0"/>
                <a:cs typeface="Times New Roman" panose="02020603050405020304" pitchFamily="18" charset="0"/>
              </a:rPr>
              <a:t>Random Search Methods:</a:t>
            </a:r>
          </a:p>
          <a:p>
            <a:r>
              <a:rPr lang="en-US" sz="2300" dirty="0">
                <a:latin typeface="Times New Roman" panose="02020603050405020304" pitchFamily="18" charset="0"/>
                <a:cs typeface="Times New Roman" panose="02020603050405020304" pitchFamily="18" charset="0"/>
              </a:rPr>
              <a:t>Odd and even sequence such as last number of a locker. </a:t>
            </a:r>
          </a:p>
          <a:p>
            <a:r>
              <a:rPr lang="en-US" sz="2300" dirty="0">
                <a:latin typeface="Times New Roman" panose="02020603050405020304" pitchFamily="18" charset="0"/>
                <a:cs typeface="Times New Roman" panose="02020603050405020304" pitchFamily="18" charset="0"/>
              </a:rPr>
              <a:t>Other randomly assigned number, i.e. every 5</a:t>
            </a:r>
            <a:r>
              <a:rPr lang="en-US" sz="2300" baseline="30000" dirty="0">
                <a:latin typeface="Times New Roman" panose="02020603050405020304" pitchFamily="18" charset="0"/>
                <a:cs typeface="Times New Roman" panose="02020603050405020304" pitchFamily="18" charset="0"/>
              </a:rPr>
              <a:t>th</a:t>
            </a:r>
            <a:r>
              <a:rPr lang="en-US" sz="2300" dirty="0">
                <a:latin typeface="Times New Roman" panose="02020603050405020304" pitchFamily="18" charset="0"/>
                <a:cs typeface="Times New Roman" panose="02020603050405020304" pitchFamily="18" charset="0"/>
              </a:rPr>
              <a:t> locker with be searched. </a:t>
            </a:r>
          </a:p>
          <a:p>
            <a:pPr marL="0" indent="0">
              <a:buNone/>
            </a:pP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95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292" y="0"/>
            <a:ext cx="8278586" cy="838200"/>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Blanket Administrative Searches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0832" y="914400"/>
            <a:ext cx="9023168" cy="5715000"/>
          </a:xfrm>
        </p:spPr>
        <p:txBody>
          <a:bodyPr>
            <a:noAutofit/>
          </a:bodyPr>
          <a:lstStyle/>
          <a:p>
            <a:pPr marL="0" indent="0">
              <a:buNone/>
            </a:pPr>
            <a:r>
              <a:rPr lang="en-US" sz="2500" b="1" dirty="0" smtClean="0">
                <a:latin typeface="Times New Roman" panose="02020603050405020304" pitchFamily="18" charset="0"/>
                <a:cs typeface="Times New Roman" panose="02020603050405020304" pitchFamily="18" charset="0"/>
              </a:rPr>
              <a:t>Purpose: </a:t>
            </a:r>
            <a:r>
              <a:rPr lang="en-US" sz="2500" dirty="0" smtClean="0">
                <a:latin typeface="Times New Roman" panose="02020603050405020304" pitchFamily="18" charset="0"/>
                <a:cs typeface="Times New Roman" panose="02020603050405020304" pitchFamily="18" charset="0"/>
              </a:rPr>
              <a:t>Blanket </a:t>
            </a:r>
            <a:r>
              <a:rPr lang="en-US" sz="2500" dirty="0">
                <a:latin typeface="Times New Roman" panose="02020603050405020304" pitchFamily="18" charset="0"/>
                <a:cs typeface="Times New Roman" panose="02020603050405020304" pitchFamily="18" charset="0"/>
              </a:rPr>
              <a:t>Administrative searches are necessary to ensure the health, safety, and well-being of all GDOE’s student body.  They are not designed to catch offenders, but rather  to prevent students from bringing or keeping dangerous weapons, drugs, alcohol, and other prohibited items on school grounds.  Therefore, no individualized suspicion for this search.</a:t>
            </a:r>
          </a:p>
          <a:p>
            <a:pPr marL="0" indent="0">
              <a:buNone/>
            </a:pPr>
            <a:r>
              <a:rPr lang="en-US" sz="2500" b="1" dirty="0">
                <a:latin typeface="Times New Roman" panose="02020603050405020304" pitchFamily="18" charset="0"/>
                <a:cs typeface="Times New Roman" panose="02020603050405020304" pitchFamily="18" charset="0"/>
              </a:rPr>
              <a:t>Intent</a:t>
            </a:r>
            <a:r>
              <a:rPr lang="en-US" sz="2500" b="1" dirty="0" smtClean="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To </a:t>
            </a:r>
            <a:r>
              <a:rPr lang="en-US" sz="2500" dirty="0">
                <a:latin typeface="Times New Roman" panose="02020603050405020304" pitchFamily="18" charset="0"/>
                <a:cs typeface="Times New Roman" panose="02020603050405020304" pitchFamily="18" charset="0"/>
              </a:rPr>
              <a:t>send a clear message to students that certain types of behavior will not be tolerated.</a:t>
            </a:r>
          </a:p>
          <a:p>
            <a:pPr marL="0" indent="0">
              <a:buNone/>
            </a:pPr>
            <a:r>
              <a:rPr lang="en-US" sz="2500" dirty="0">
                <a:latin typeface="Times New Roman" panose="02020603050405020304" pitchFamily="18" charset="0"/>
                <a:cs typeface="Times New Roman" panose="02020603050405020304" pitchFamily="18" charset="0"/>
              </a:rPr>
              <a:t>School Administrators will notify the Superintendent of Education when a search of the entire student body is conducted. </a:t>
            </a:r>
          </a:p>
          <a:p>
            <a:pPr marL="0" indent="0">
              <a:buNone/>
            </a:pPr>
            <a:r>
              <a:rPr lang="en-US" sz="2500" b="1" dirty="0">
                <a:latin typeface="Times New Roman" panose="02020603050405020304" pitchFamily="18" charset="0"/>
                <a:cs typeface="Times New Roman" panose="02020603050405020304" pitchFamily="18" charset="0"/>
              </a:rPr>
              <a:t>Exception: </a:t>
            </a:r>
            <a:r>
              <a:rPr lang="en-US" sz="2500" dirty="0" smtClean="0">
                <a:latin typeface="Times New Roman" panose="02020603050405020304" pitchFamily="18" charset="0"/>
                <a:cs typeface="Times New Roman" panose="02020603050405020304" pitchFamily="18" charset="0"/>
              </a:rPr>
              <a:t>Due </a:t>
            </a:r>
            <a:r>
              <a:rPr lang="en-US" sz="2500" dirty="0">
                <a:latin typeface="Times New Roman" panose="02020603050405020304" pitchFamily="18" charset="0"/>
                <a:cs typeface="Times New Roman" panose="02020603050405020304" pitchFamily="18" charset="0"/>
              </a:rPr>
              <a:t>to the unique nature and environment of JP Torres Alternative School, blanket searches may be conducted daily at the discretion of the principal.</a:t>
            </a:r>
          </a:p>
          <a:p>
            <a:pPr marL="0" indent="0">
              <a:buNone/>
            </a:pPr>
            <a:r>
              <a:rPr lang="en-US" sz="2500" b="1" dirty="0" smtClean="0">
                <a:latin typeface="Times New Roman" panose="02020603050405020304" pitchFamily="18" charset="0"/>
                <a:cs typeface="Times New Roman" panose="02020603050405020304" pitchFamily="18" charset="0"/>
              </a:rPr>
              <a:t>Examples: </a:t>
            </a:r>
            <a:r>
              <a:rPr lang="en-US" sz="2500" dirty="0" smtClean="0">
                <a:latin typeface="Times New Roman" panose="02020603050405020304" pitchFamily="18" charset="0"/>
                <a:cs typeface="Times New Roman" panose="02020603050405020304" pitchFamily="18" charset="0"/>
              </a:rPr>
              <a:t>Use </a:t>
            </a:r>
            <a:r>
              <a:rPr lang="en-US" sz="2500" dirty="0">
                <a:latin typeface="Times New Roman" panose="02020603050405020304" pitchFamily="18" charset="0"/>
                <a:cs typeface="Times New Roman" panose="02020603050405020304" pitchFamily="18" charset="0"/>
              </a:rPr>
              <a:t>of drug or weapon detection dogs.</a:t>
            </a:r>
          </a:p>
        </p:txBody>
      </p:sp>
    </p:spTree>
    <p:extLst>
      <p:ext uri="{BB962C8B-B14F-4D97-AF65-F5344CB8AC3E}">
        <p14:creationId xmlns:p14="http://schemas.microsoft.com/office/powerpoint/2010/main" val="2176394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80" y="990600"/>
            <a:ext cx="8953820" cy="5867400"/>
          </a:xfrm>
        </p:spPr>
        <p:txBody>
          <a:bodyPr>
            <a:noAutofit/>
          </a:bodyPr>
          <a:lstStyle/>
          <a:p>
            <a:pPr marL="0" indent="0" algn="just">
              <a:buNone/>
            </a:pPr>
            <a:r>
              <a:rPr lang="en-US" sz="2300" b="1" dirty="0" smtClean="0">
                <a:latin typeface="Times New Roman" panose="02020603050405020304" pitchFamily="18" charset="0"/>
                <a:cs typeface="Times New Roman" panose="02020603050405020304" pitchFamily="18" charset="0"/>
              </a:rPr>
              <a:t>Provides Step by Step Protocol for Conducting Student Searches:</a:t>
            </a:r>
          </a:p>
          <a:p>
            <a:pPr lvl="1" algn="just"/>
            <a:r>
              <a:rPr lang="en-US" sz="2000" dirty="0" smtClean="0">
                <a:latin typeface="Times New Roman" panose="02020603050405020304" pitchFamily="18" charset="0"/>
                <a:cs typeface="Times New Roman" panose="02020603050405020304" pitchFamily="18" charset="0"/>
              </a:rPr>
              <a:t>Always have another person with you when you search a student. The gender of the person searching should be the same as the student being searched.</a:t>
            </a:r>
          </a:p>
          <a:p>
            <a:pPr lvl="1" algn="just"/>
            <a:r>
              <a:rPr lang="en-US" sz="2000" dirty="0" smtClean="0">
                <a:latin typeface="Times New Roman" panose="02020603050405020304" pitchFamily="18" charset="0"/>
                <a:cs typeface="Times New Roman" panose="02020603050405020304" pitchFamily="18" charset="0"/>
              </a:rPr>
              <a:t>Identify correct student to search.  Serious substantive due process issues may arise out of searching wrong student.</a:t>
            </a:r>
          </a:p>
          <a:p>
            <a:pPr lvl="1" algn="just"/>
            <a:r>
              <a:rPr lang="en-US" sz="2000" dirty="0" smtClean="0">
                <a:latin typeface="Times New Roman" panose="02020603050405020304" pitchFamily="18" charset="0"/>
                <a:cs typeface="Times New Roman" panose="02020603050405020304" pitchFamily="18" charset="0"/>
              </a:rPr>
              <a:t>Remove students to a private search area. Personally escort student to be searched directly to the office or other private location.</a:t>
            </a:r>
          </a:p>
          <a:p>
            <a:pPr lvl="1" algn="just"/>
            <a:r>
              <a:rPr lang="en-US" sz="2000" dirty="0" smtClean="0">
                <a:latin typeface="Times New Roman" panose="02020603050405020304" pitchFamily="18" charset="0"/>
                <a:cs typeface="Times New Roman" panose="02020603050405020304" pitchFamily="18" charset="0"/>
              </a:rPr>
              <a:t>Have the student walk in front of you and watch their hands. If a student is suspected of having a weapon or drugs (secure the bag), student may try to discard item if opportunity arises.</a:t>
            </a:r>
          </a:p>
          <a:p>
            <a:pPr lvl="1"/>
            <a:r>
              <a:rPr lang="en-US" sz="2000" dirty="0" smtClean="0">
                <a:latin typeface="Times New Roman" panose="02020603050405020304" pitchFamily="18" charset="0"/>
                <a:cs typeface="Times New Roman" panose="02020603050405020304" pitchFamily="18" charset="0"/>
              </a:rPr>
              <a:t>Direct student to remove excess clothing (jackets, sweaters, etc.) and empty contents of their pockets by turning them inside out.  </a:t>
            </a:r>
          </a:p>
          <a:p>
            <a:pPr lvl="1"/>
            <a:r>
              <a:rPr lang="en-US" sz="2000" dirty="0" smtClean="0">
                <a:latin typeface="Times New Roman" panose="02020603050405020304" pitchFamily="18" charset="0"/>
                <a:cs typeface="Times New Roman" panose="02020603050405020304" pitchFamily="18" charset="0"/>
              </a:rPr>
              <a:t>Remember reasonableness of search.  If student is suspected of having a gun, then no need to have them remove their shoes and socks.   </a:t>
            </a:r>
          </a:p>
          <a:p>
            <a:pPr lvl="1"/>
            <a:r>
              <a:rPr lang="en-US" sz="2000" dirty="0" smtClean="0">
                <a:latin typeface="Times New Roman" panose="02020603050405020304" pitchFamily="18" charset="0"/>
                <a:cs typeface="Times New Roman" panose="02020603050405020304" pitchFamily="18" charset="0"/>
              </a:rPr>
              <a:t>Through process tell student what you are going to do and why.  Talk to student as you search them and their possessions.  This helps alleviate anxiety associated with being searched.</a:t>
            </a:r>
          </a:p>
          <a:p>
            <a:pPr lvl="1"/>
            <a:r>
              <a:rPr lang="en-US" sz="2000" dirty="0" smtClean="0">
                <a:latin typeface="Times New Roman" panose="02020603050405020304" pitchFamily="18" charset="0"/>
                <a:cs typeface="Times New Roman" panose="02020603050405020304" pitchFamily="18" charset="0"/>
              </a:rPr>
              <a:t>Seize illegal items that violates any school rules or laws. </a:t>
            </a:r>
          </a:p>
          <a:p>
            <a:pPr lvl="1" algn="just"/>
            <a:endParaRPr lang="en-US" sz="2100"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37780" y="0"/>
            <a:ext cx="9106220" cy="1143000"/>
          </a:xfrm>
        </p:spPr>
        <p:txBody>
          <a:bodyPr>
            <a:noAutofit/>
          </a:bodyPr>
          <a:lstStyle/>
          <a:p>
            <a:pPr algn="ctr"/>
            <a:r>
              <a:rPr lang="en-US" sz="4000" b="1" dirty="0" smtClean="0">
                <a:latin typeface="Times New Roman" panose="02020603050405020304" pitchFamily="18" charset="0"/>
                <a:cs typeface="Times New Roman" panose="02020603050405020304" pitchFamily="18" charset="0"/>
              </a:rPr>
              <a:t>SOP </a:t>
            </a:r>
            <a:r>
              <a:rPr lang="en-US" sz="4000" b="1" dirty="0" smtClean="0">
                <a:latin typeface="Times New Roman" panose="02020603050405020304" pitchFamily="18" charset="0"/>
                <a:cs typeface="Times New Roman" panose="02020603050405020304" pitchFamily="18" charset="0"/>
              </a:rPr>
              <a:t>1200-002</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76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1219200" y="0"/>
            <a:ext cx="7391400" cy="914400"/>
          </a:xfrm>
        </p:spPr>
        <p:txBody>
          <a:bodyPr/>
          <a:lstStyle/>
          <a:p>
            <a:pPr algn="ctr"/>
            <a:r>
              <a:rPr lang="en-US" sz="4000" b="1" u="sng" dirty="0" smtClean="0">
                <a:latin typeface="Times New Roman" panose="02020603050405020304" pitchFamily="18" charset="0"/>
                <a:cs typeface="Times New Roman" panose="02020603050405020304" pitchFamily="18" charset="0"/>
              </a:rPr>
              <a:t>AGENDA</a:t>
            </a:r>
            <a:endParaRPr lang="en-US" sz="4000" b="1" u="sng" dirty="0">
              <a:latin typeface="Times New Roman" panose="02020603050405020304" pitchFamily="18" charset="0"/>
              <a:cs typeface="Times New Roman" panose="02020603050405020304" pitchFamily="18" charset="0"/>
            </a:endParaRPr>
          </a:p>
        </p:txBody>
      </p:sp>
      <p:sp>
        <p:nvSpPr>
          <p:cNvPr id="6149" name="Rectangle 5"/>
          <p:cNvSpPr>
            <a:spLocks noGrp="1" noChangeArrowheads="1"/>
          </p:cNvSpPr>
          <p:nvPr>
            <p:ph idx="1"/>
          </p:nvPr>
        </p:nvSpPr>
        <p:spPr>
          <a:xfrm>
            <a:off x="228600" y="762000"/>
            <a:ext cx="8839200" cy="6263640"/>
          </a:xfrm>
        </p:spPr>
        <p:txBody>
          <a:bodyPr/>
          <a:lstStyle/>
          <a:p>
            <a:pPr marL="0" indent="0">
              <a:buNone/>
            </a:pPr>
            <a:r>
              <a:rPr lang="en-US" sz="2500" dirty="0" smtClean="0">
                <a:latin typeface="Times New Roman" panose="02020603050405020304" pitchFamily="18" charset="0"/>
                <a:cs typeface="Times New Roman" panose="02020603050405020304" pitchFamily="18" charset="0"/>
              </a:rPr>
              <a:t>Opening Remarks </a:t>
            </a:r>
            <a:r>
              <a:rPr lang="en-US" sz="2500" dirty="0" smtClean="0">
                <a:latin typeface="Times New Roman" panose="02020603050405020304" pitchFamily="18" charset="0"/>
                <a:cs typeface="Times New Roman" panose="02020603050405020304" pitchFamily="18" charset="0"/>
              </a:rPr>
              <a:t>from DSAA (Acting), </a:t>
            </a:r>
            <a:r>
              <a:rPr lang="en-US" sz="2500" dirty="0" smtClean="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8:00am </a:t>
            </a:r>
            <a:r>
              <a:rPr lang="en-US" sz="2500" dirty="0" smtClean="0">
                <a:latin typeface="Times New Roman" panose="02020603050405020304" pitchFamily="18" charset="0"/>
                <a:cs typeface="Times New Roman" panose="02020603050405020304" pitchFamily="18" charset="0"/>
              </a:rPr>
              <a:t>– 8:30am</a:t>
            </a:r>
          </a:p>
          <a:p>
            <a:pPr marL="0" indent="0">
              <a:buNone/>
            </a:pPr>
            <a:r>
              <a:rPr lang="en-US" sz="2500" dirty="0" smtClean="0">
                <a:latin typeface="Times New Roman" panose="02020603050405020304" pitchFamily="18" charset="0"/>
                <a:cs typeface="Times New Roman" panose="02020603050405020304" pitchFamily="18" charset="0"/>
              </a:rPr>
              <a:t>	- Christopher Anderson			</a:t>
            </a:r>
            <a:endParaRPr lang="en-US" sz="2500" dirty="0" smtClean="0">
              <a:latin typeface="Times New Roman" panose="02020603050405020304" pitchFamily="18" charset="0"/>
              <a:ea typeface="Times New Roman"/>
              <a:cs typeface="Times New Roman" panose="02020603050405020304" pitchFamily="18" charset="0"/>
            </a:endParaRPr>
          </a:p>
          <a:p>
            <a:pPr marL="0" lvl="0" indent="0">
              <a:spcBef>
                <a:spcPts val="0"/>
              </a:spcBef>
              <a:buNone/>
            </a:pPr>
            <a:r>
              <a:rPr lang="en-US" sz="2500" dirty="0" smtClean="0">
                <a:latin typeface="Times New Roman" panose="02020603050405020304" pitchFamily="18" charset="0"/>
                <a:ea typeface="Times New Roman"/>
                <a:cs typeface="Times New Roman" panose="02020603050405020304" pitchFamily="18" charset="0"/>
              </a:rPr>
              <a:t>TTP (Theory) </a:t>
            </a:r>
            <a:r>
              <a:rPr lang="en-US" sz="2500" dirty="0">
                <a:latin typeface="Times New Roman" panose="02020603050405020304" pitchFamily="18" charset="0"/>
                <a:ea typeface="Times New Roman"/>
                <a:cs typeface="Times New Roman" panose="02020603050405020304" pitchFamily="18" charset="0"/>
              </a:rPr>
              <a:t>and Philosophy		</a:t>
            </a:r>
            <a:r>
              <a:rPr lang="en-US" sz="2500" dirty="0" smtClean="0">
                <a:latin typeface="Times New Roman" panose="02020603050405020304" pitchFamily="18" charset="0"/>
                <a:ea typeface="Times New Roman"/>
                <a:cs typeface="Times New Roman" panose="02020603050405020304" pitchFamily="18" charset="0"/>
              </a:rPr>
              <a:t>8:30am </a:t>
            </a:r>
            <a:r>
              <a:rPr lang="en-US" sz="2500" dirty="0" smtClean="0">
                <a:latin typeface="Times New Roman" panose="02020603050405020304" pitchFamily="18" charset="0"/>
                <a:ea typeface="Times New Roman"/>
                <a:cs typeface="Times New Roman" panose="02020603050405020304" pitchFamily="18" charset="0"/>
              </a:rPr>
              <a:t>- 9:30am</a:t>
            </a:r>
            <a:endParaRPr lang="en-US" sz="2500" dirty="0">
              <a:latin typeface="Times New Roman" panose="02020603050405020304" pitchFamily="18" charset="0"/>
              <a:ea typeface="Times New Roman"/>
              <a:cs typeface="Times New Roman" panose="02020603050405020304" pitchFamily="18" charset="0"/>
            </a:endParaRPr>
          </a:p>
          <a:p>
            <a:pPr marL="0" marR="0" indent="0">
              <a:spcBef>
                <a:spcPts val="0"/>
              </a:spcBef>
              <a:spcAft>
                <a:spcPts val="0"/>
              </a:spcAft>
              <a:buNone/>
            </a:pPr>
            <a:r>
              <a:rPr lang="en-US" sz="2500" dirty="0">
                <a:latin typeface="Times New Roman" panose="02020603050405020304" pitchFamily="18" charset="0"/>
                <a:ea typeface="Times New Roman"/>
                <a:cs typeface="Times New Roman" panose="02020603050405020304" pitchFamily="18" charset="0"/>
              </a:rPr>
              <a:t>	A.  Review of Board Policy 407</a:t>
            </a:r>
          </a:p>
          <a:p>
            <a:pPr marL="0" marR="0" indent="0">
              <a:spcBef>
                <a:spcPts val="0"/>
              </a:spcBef>
              <a:spcAft>
                <a:spcPts val="0"/>
              </a:spcAft>
              <a:buNone/>
            </a:pPr>
            <a:r>
              <a:rPr lang="en-US" sz="2500" dirty="0">
                <a:latin typeface="Times New Roman" panose="02020603050405020304" pitchFamily="18" charset="0"/>
                <a:ea typeface="Times New Roman"/>
                <a:cs typeface="Times New Roman" panose="02020603050405020304" pitchFamily="18" charset="0"/>
              </a:rPr>
              <a:t>	B.  SOP 1200-010</a:t>
            </a:r>
          </a:p>
          <a:p>
            <a:pPr marL="0" marR="0" indent="0">
              <a:spcBef>
                <a:spcPts val="0"/>
              </a:spcBef>
              <a:spcAft>
                <a:spcPts val="0"/>
              </a:spcAft>
              <a:buNone/>
            </a:pPr>
            <a:r>
              <a:rPr lang="en-US" sz="2500" i="1" dirty="0">
                <a:latin typeface="Times New Roman" panose="02020603050405020304" pitchFamily="18" charset="0"/>
                <a:ea typeface="Times New Roman"/>
                <a:cs typeface="Times New Roman" panose="02020603050405020304" pitchFamily="18" charset="0"/>
              </a:rPr>
              <a:t>	</a:t>
            </a:r>
            <a:r>
              <a:rPr lang="en-US" sz="2500" dirty="0">
                <a:latin typeface="Times New Roman" panose="02020603050405020304" pitchFamily="18" charset="0"/>
                <a:ea typeface="Times New Roman"/>
                <a:cs typeface="Times New Roman" panose="02020603050405020304" pitchFamily="18" charset="0"/>
              </a:rPr>
              <a:t>C.  SOP </a:t>
            </a:r>
            <a:r>
              <a:rPr lang="en-US" sz="2500" dirty="0" smtClean="0">
                <a:latin typeface="Times New Roman" panose="02020603050405020304" pitchFamily="18" charset="0"/>
                <a:ea typeface="Times New Roman"/>
                <a:cs typeface="Times New Roman" panose="02020603050405020304" pitchFamily="18" charset="0"/>
              </a:rPr>
              <a:t>1200-002</a:t>
            </a:r>
          </a:p>
          <a:p>
            <a:pPr marL="0" marR="0" indent="0">
              <a:spcBef>
                <a:spcPts val="0"/>
              </a:spcBef>
              <a:spcAft>
                <a:spcPts val="0"/>
              </a:spcAft>
              <a:buNone/>
            </a:pPr>
            <a:r>
              <a:rPr lang="en-US" sz="2500" dirty="0" smtClean="0">
                <a:latin typeface="Times New Roman" panose="02020603050405020304" pitchFamily="18" charset="0"/>
                <a:ea typeface="Times New Roman"/>
                <a:cs typeface="Times New Roman" panose="02020603050405020304" pitchFamily="18" charset="0"/>
              </a:rPr>
              <a:t>BREAK	(15 </a:t>
            </a:r>
            <a:r>
              <a:rPr lang="en-US" sz="2500" dirty="0" err="1" smtClean="0">
                <a:latin typeface="Times New Roman" panose="02020603050405020304" pitchFamily="18" charset="0"/>
                <a:ea typeface="Times New Roman"/>
                <a:cs typeface="Times New Roman" panose="02020603050405020304" pitchFamily="18" charset="0"/>
              </a:rPr>
              <a:t>mins</a:t>
            </a:r>
            <a:r>
              <a:rPr lang="en-US" sz="2500" dirty="0" smtClean="0">
                <a:latin typeface="Times New Roman" panose="02020603050405020304" pitchFamily="18" charset="0"/>
                <a:ea typeface="Times New Roman"/>
                <a:cs typeface="Times New Roman" panose="02020603050405020304" pitchFamily="18" charset="0"/>
              </a:rPr>
              <a:t>.)			</a:t>
            </a:r>
            <a:r>
              <a:rPr lang="en-US" sz="2500" dirty="0" smtClean="0">
                <a:latin typeface="Times New Roman" panose="02020603050405020304" pitchFamily="18" charset="0"/>
                <a:ea typeface="Times New Roman"/>
                <a:cs typeface="Times New Roman" panose="02020603050405020304" pitchFamily="18" charset="0"/>
              </a:rPr>
              <a:t>9:30am </a:t>
            </a:r>
            <a:r>
              <a:rPr lang="en-US" sz="2500" dirty="0" smtClean="0">
                <a:latin typeface="Times New Roman" panose="02020603050405020304" pitchFamily="18" charset="0"/>
                <a:ea typeface="Times New Roman"/>
                <a:cs typeface="Times New Roman" panose="02020603050405020304" pitchFamily="18" charset="0"/>
              </a:rPr>
              <a:t>– 9:45am</a:t>
            </a:r>
          </a:p>
          <a:p>
            <a:pPr marL="0" lvl="0" indent="0">
              <a:spcBef>
                <a:spcPts val="0"/>
              </a:spcBef>
              <a:spcAft>
                <a:spcPts val="0"/>
              </a:spcAft>
              <a:buNone/>
            </a:pPr>
            <a:r>
              <a:rPr lang="en-US" sz="2500" dirty="0" smtClean="0">
                <a:latin typeface="Times New Roman" panose="02020603050405020304" pitchFamily="18" charset="0"/>
                <a:ea typeface="Times New Roman"/>
                <a:cs typeface="Times New Roman" panose="02020603050405020304" pitchFamily="18" charset="0"/>
              </a:rPr>
              <a:t>Tactics, Techniques &amp; Procedures </a:t>
            </a:r>
            <a:r>
              <a:rPr lang="en-US" sz="2500" dirty="0">
                <a:latin typeface="Times New Roman" panose="02020603050405020304" pitchFamily="18" charset="0"/>
                <a:ea typeface="Times New Roman"/>
                <a:cs typeface="Times New Roman" panose="02020603050405020304" pitchFamily="18" charset="0"/>
              </a:rPr>
              <a:t>(TTPs)	</a:t>
            </a:r>
            <a:r>
              <a:rPr lang="en-US" sz="2500" dirty="0" smtClean="0">
                <a:latin typeface="Times New Roman" panose="02020603050405020304" pitchFamily="18" charset="0"/>
                <a:ea typeface="Times New Roman"/>
                <a:cs typeface="Times New Roman" panose="02020603050405020304" pitchFamily="18" charset="0"/>
              </a:rPr>
              <a:t>9:45am </a:t>
            </a:r>
            <a:r>
              <a:rPr lang="en-US" sz="2500" dirty="0" smtClean="0">
                <a:latin typeface="Times New Roman" panose="02020603050405020304" pitchFamily="18" charset="0"/>
                <a:ea typeface="Times New Roman"/>
                <a:cs typeface="Times New Roman" panose="02020603050405020304" pitchFamily="18" charset="0"/>
              </a:rPr>
              <a:t>– </a:t>
            </a:r>
            <a:r>
              <a:rPr lang="en-US" sz="2500" dirty="0" smtClean="0">
                <a:latin typeface="Times New Roman" panose="02020603050405020304" pitchFamily="18" charset="0"/>
                <a:ea typeface="Times New Roman"/>
                <a:cs typeface="Times New Roman" panose="02020603050405020304" pitchFamily="18" charset="0"/>
              </a:rPr>
              <a:t>2:00pm</a:t>
            </a:r>
            <a:endParaRPr lang="en-US" sz="2500" dirty="0" smtClean="0">
              <a:latin typeface="Times New Roman" panose="02020603050405020304" pitchFamily="18" charset="0"/>
              <a:ea typeface="Times New Roman"/>
              <a:cs typeface="Times New Roman" panose="02020603050405020304" pitchFamily="18" charset="0"/>
            </a:endParaRPr>
          </a:p>
          <a:p>
            <a:pPr marL="0" lvl="0" indent="0">
              <a:spcBef>
                <a:spcPts val="0"/>
              </a:spcBef>
              <a:spcAft>
                <a:spcPts val="0"/>
              </a:spcAft>
              <a:buNone/>
            </a:pPr>
            <a:r>
              <a:rPr lang="en-US" sz="2500" dirty="0" smtClean="0">
                <a:latin typeface="Times New Roman" panose="02020603050405020304" pitchFamily="18" charset="0"/>
                <a:ea typeface="Times New Roman"/>
                <a:cs typeface="Times New Roman" panose="02020603050405020304" pitchFamily="18" charset="0"/>
              </a:rPr>
              <a:t>LUNCH 	</a:t>
            </a:r>
            <a:r>
              <a:rPr lang="en-US" sz="2500" dirty="0">
                <a:latin typeface="Times New Roman" panose="02020603050405020304" pitchFamily="18" charset="0"/>
                <a:ea typeface="Times New Roman"/>
                <a:cs typeface="Times New Roman" panose="02020603050405020304" pitchFamily="18" charset="0"/>
              </a:rPr>
              <a:t> </a:t>
            </a:r>
            <a:r>
              <a:rPr lang="en-US" sz="2500" dirty="0" smtClean="0">
                <a:latin typeface="Times New Roman" panose="02020603050405020304" pitchFamily="18" charset="0"/>
                <a:ea typeface="Times New Roman"/>
                <a:cs typeface="Times New Roman" panose="02020603050405020304" pitchFamily="18" charset="0"/>
              </a:rPr>
              <a:t>				</a:t>
            </a:r>
            <a:r>
              <a:rPr lang="en-US" sz="2500" dirty="0" smtClean="0">
                <a:latin typeface="Times New Roman" panose="02020603050405020304" pitchFamily="18" charset="0"/>
                <a:ea typeface="Times New Roman"/>
                <a:cs typeface="Times New Roman" panose="02020603050405020304" pitchFamily="18" charset="0"/>
              </a:rPr>
              <a:t>12:00pm </a:t>
            </a:r>
            <a:r>
              <a:rPr lang="en-US" sz="2500" dirty="0" smtClean="0">
                <a:latin typeface="Times New Roman" panose="02020603050405020304" pitchFamily="18" charset="0"/>
                <a:ea typeface="Times New Roman"/>
                <a:cs typeface="Times New Roman" panose="02020603050405020304" pitchFamily="18" charset="0"/>
              </a:rPr>
              <a:t>– 1:00pm</a:t>
            </a:r>
          </a:p>
          <a:p>
            <a:pPr marL="0" lvl="0" indent="0">
              <a:spcBef>
                <a:spcPts val="0"/>
              </a:spcBef>
              <a:spcAft>
                <a:spcPts val="0"/>
              </a:spcAft>
              <a:buNone/>
            </a:pPr>
            <a:r>
              <a:rPr lang="en-US" sz="2500" dirty="0" smtClean="0">
                <a:latin typeface="Times New Roman" panose="02020603050405020304" pitchFamily="18" charset="0"/>
                <a:ea typeface="Times New Roman"/>
                <a:cs typeface="Times New Roman" panose="02020603050405020304" pitchFamily="18" charset="0"/>
              </a:rPr>
              <a:t>Tactics, Techniques &amp; Procedures (cont..)	1:00pm – 3:10pm</a:t>
            </a:r>
          </a:p>
          <a:p>
            <a:pPr marL="0" lvl="0" indent="0">
              <a:spcBef>
                <a:spcPts val="0"/>
              </a:spcBef>
              <a:spcAft>
                <a:spcPts val="0"/>
              </a:spcAft>
              <a:buNone/>
            </a:pPr>
            <a:r>
              <a:rPr lang="en-US" sz="2500" dirty="0" smtClean="0">
                <a:latin typeface="Times New Roman" panose="02020603050405020304" pitchFamily="18" charset="0"/>
                <a:ea typeface="Times New Roman"/>
                <a:cs typeface="Times New Roman" panose="02020603050405020304" pitchFamily="18" charset="0"/>
              </a:rPr>
              <a:t>BREAK	(</a:t>
            </a:r>
            <a:r>
              <a:rPr lang="en-US" sz="2500" dirty="0">
                <a:latin typeface="Times New Roman" panose="02020603050405020304" pitchFamily="18" charset="0"/>
                <a:ea typeface="Times New Roman"/>
                <a:cs typeface="Times New Roman" panose="02020603050405020304" pitchFamily="18" charset="0"/>
              </a:rPr>
              <a:t>15 </a:t>
            </a:r>
            <a:r>
              <a:rPr lang="en-US" sz="2500" dirty="0" err="1">
                <a:latin typeface="Times New Roman" panose="02020603050405020304" pitchFamily="18" charset="0"/>
                <a:ea typeface="Times New Roman"/>
                <a:cs typeface="Times New Roman" panose="02020603050405020304" pitchFamily="18" charset="0"/>
              </a:rPr>
              <a:t>mins</a:t>
            </a:r>
            <a:r>
              <a:rPr lang="en-US" sz="2500" dirty="0">
                <a:latin typeface="Times New Roman" panose="02020603050405020304" pitchFamily="18" charset="0"/>
                <a:ea typeface="Times New Roman"/>
                <a:cs typeface="Times New Roman" panose="02020603050405020304" pitchFamily="18" charset="0"/>
              </a:rPr>
              <a:t>.) </a:t>
            </a:r>
            <a:r>
              <a:rPr lang="en-US" sz="2500" dirty="0" smtClean="0">
                <a:latin typeface="Times New Roman" panose="02020603050405020304" pitchFamily="18" charset="0"/>
                <a:ea typeface="Times New Roman"/>
                <a:cs typeface="Times New Roman" panose="02020603050405020304" pitchFamily="18" charset="0"/>
              </a:rPr>
              <a:t>			</a:t>
            </a:r>
            <a:r>
              <a:rPr lang="en-US" sz="2500" dirty="0" smtClean="0">
                <a:latin typeface="Times New Roman" panose="02020603050405020304" pitchFamily="18" charset="0"/>
                <a:ea typeface="Times New Roman"/>
                <a:cs typeface="Times New Roman" panose="02020603050405020304" pitchFamily="18" charset="0"/>
              </a:rPr>
              <a:t>3:10pm </a:t>
            </a:r>
            <a:r>
              <a:rPr lang="en-US" sz="2500" dirty="0" smtClean="0">
                <a:latin typeface="Times New Roman" panose="02020603050405020304" pitchFamily="18" charset="0"/>
                <a:ea typeface="Times New Roman"/>
                <a:cs typeface="Times New Roman" panose="02020603050405020304" pitchFamily="18" charset="0"/>
              </a:rPr>
              <a:t>– 3:25pm</a:t>
            </a:r>
          </a:p>
          <a:p>
            <a:pPr marL="0" lvl="0" indent="0">
              <a:spcBef>
                <a:spcPts val="0"/>
              </a:spcBef>
              <a:spcAft>
                <a:spcPts val="0"/>
              </a:spcAft>
              <a:buNone/>
            </a:pPr>
            <a:r>
              <a:rPr lang="en-US" sz="2500" dirty="0" smtClean="0">
                <a:latin typeface="Times New Roman" panose="02020603050405020304" pitchFamily="18" charset="0"/>
                <a:ea typeface="Times New Roman"/>
                <a:cs typeface="Times New Roman" panose="02020603050405020304" pitchFamily="18" charset="0"/>
              </a:rPr>
              <a:t>Closing/Evaluation				3:30pm – 4:00pm</a:t>
            </a:r>
          </a:p>
          <a:p>
            <a:pPr marL="0" lvl="0" indent="0">
              <a:spcBef>
                <a:spcPts val="0"/>
              </a:spcBef>
              <a:spcAft>
                <a:spcPts val="0"/>
              </a:spcAft>
              <a:buNone/>
            </a:pPr>
            <a:endParaRPr lang="en-US" sz="2000" dirty="0">
              <a:ea typeface="Times New Roman"/>
            </a:endParaRPr>
          </a:p>
          <a:p>
            <a:pPr marL="0" marR="0" indent="0">
              <a:spcBef>
                <a:spcPts val="0"/>
              </a:spcBef>
              <a:spcAft>
                <a:spcPts val="0"/>
              </a:spcAft>
              <a:buNone/>
            </a:pPr>
            <a:endParaRPr lang="en-US" sz="2000" dirty="0">
              <a:ea typeface="Times New Roman"/>
            </a:endParaRPr>
          </a:p>
          <a:p>
            <a:pPr marL="0" marR="0" indent="0">
              <a:spcBef>
                <a:spcPts val="0"/>
              </a:spcBef>
              <a:spcAft>
                <a:spcPts val="0"/>
              </a:spcAft>
              <a:buNone/>
            </a:pPr>
            <a:endParaRPr lang="en-US" sz="2000" dirty="0">
              <a:ea typeface="Times New Roman"/>
            </a:endParaRPr>
          </a:p>
          <a:p>
            <a:pPr marL="0" indent="0">
              <a:buNone/>
            </a:pPr>
            <a:endParaRPr lang="en-US" sz="20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08656"/>
            <a:ext cx="8645979" cy="5715000"/>
          </a:xfrm>
        </p:spPr>
        <p:txBody>
          <a:bodyPr>
            <a:noAutofit/>
          </a:bodyPr>
          <a:lstStyle/>
          <a:p>
            <a:pPr marL="0" indent="0">
              <a:buNone/>
            </a:pPr>
            <a:r>
              <a:rPr lang="en-US" sz="2300" dirty="0">
                <a:latin typeface="Times New Roman" panose="02020603050405020304" pitchFamily="18" charset="0"/>
                <a:cs typeface="Times New Roman" panose="02020603050405020304" pitchFamily="18" charset="0"/>
              </a:rPr>
              <a:t>A school may search a student’s cell phone/electronic device if the school has reasonable suspicion that the student violated school rules or Guam law and search is justified in its inception and permissible in its’ scope.</a:t>
            </a:r>
          </a:p>
          <a:p>
            <a:pPr marL="0" indent="0">
              <a:buNone/>
            </a:pPr>
            <a:r>
              <a:rPr lang="en-US" sz="2300" dirty="0">
                <a:latin typeface="Times New Roman" panose="02020603050405020304" pitchFamily="18" charset="0"/>
                <a:cs typeface="Times New Roman" panose="02020603050405020304" pitchFamily="18" charset="0"/>
              </a:rPr>
              <a:t>The U.S. Supreme Court standard for searches of student property, from New Jersey v. T.L.O., provides that a search of a student be reasonable, meaning that it is justified at its inception </a:t>
            </a:r>
            <a:r>
              <a:rPr lang="en-US" sz="2300" b="1" u="sng" dirty="0">
                <a:latin typeface="Times New Roman" panose="02020603050405020304" pitchFamily="18" charset="0"/>
                <a:cs typeface="Times New Roman" panose="02020603050405020304" pitchFamily="18" charset="0"/>
              </a:rPr>
              <a:t>and</a:t>
            </a:r>
            <a:r>
              <a:rPr lang="en-US" sz="2300" dirty="0">
                <a:latin typeface="Times New Roman" panose="02020603050405020304" pitchFamily="18" charset="0"/>
                <a:cs typeface="Times New Roman" panose="02020603050405020304" pitchFamily="18" charset="0"/>
              </a:rPr>
              <a:t> reasonable in scope. (</a:t>
            </a:r>
            <a:r>
              <a:rPr lang="en-US" sz="2300" b="1" dirty="0">
                <a:latin typeface="Times New Roman" panose="02020603050405020304" pitchFamily="18" charset="0"/>
                <a:cs typeface="Times New Roman" panose="02020603050405020304" pitchFamily="18" charset="0"/>
              </a:rPr>
              <a:t>MUST HAVE BOTH</a:t>
            </a:r>
            <a:r>
              <a:rPr lang="en-US" sz="2300" dirty="0">
                <a:latin typeface="Times New Roman" panose="02020603050405020304" pitchFamily="18" charset="0"/>
                <a:cs typeface="Times New Roman" panose="02020603050405020304" pitchFamily="18" charset="0"/>
              </a:rPr>
              <a:t>) When is that the case? </a:t>
            </a:r>
            <a:endParaRPr lang="en-US" sz="2300" dirty="0" smtClean="0">
              <a:latin typeface="Times New Roman" panose="02020603050405020304" pitchFamily="18" charset="0"/>
              <a:cs typeface="Times New Roman" panose="02020603050405020304" pitchFamily="18" charset="0"/>
            </a:endParaRPr>
          </a:p>
          <a:p>
            <a:r>
              <a:rPr lang="en-US" sz="2300" b="1" dirty="0" smtClean="0">
                <a:latin typeface="Times New Roman" panose="02020603050405020304" pitchFamily="18" charset="0"/>
                <a:cs typeface="Times New Roman" panose="02020603050405020304" pitchFamily="18" charset="0"/>
              </a:rPr>
              <a:t>A </a:t>
            </a:r>
            <a:r>
              <a:rPr lang="en-US" sz="2300" b="1" dirty="0">
                <a:latin typeface="Times New Roman" panose="02020603050405020304" pitchFamily="18" charset="0"/>
                <a:cs typeface="Times New Roman" panose="02020603050405020304" pitchFamily="18" charset="0"/>
              </a:rPr>
              <a:t>search is justified in its inception </a:t>
            </a:r>
            <a:r>
              <a:rPr lang="en-US" sz="2300" dirty="0">
                <a:latin typeface="Times New Roman" panose="02020603050405020304" pitchFamily="18" charset="0"/>
                <a:cs typeface="Times New Roman" panose="02020603050405020304" pitchFamily="18" charset="0"/>
              </a:rPr>
              <a:t>when there are reasonable grounds for suspecting the search will lead to evidence that </a:t>
            </a:r>
            <a:r>
              <a:rPr lang="en-US" sz="2300" dirty="0" smtClean="0">
                <a:latin typeface="Times New Roman" panose="02020603050405020304" pitchFamily="18" charset="0"/>
                <a:cs typeface="Times New Roman" panose="02020603050405020304" pitchFamily="18" charset="0"/>
              </a:rPr>
              <a:t>student </a:t>
            </a:r>
            <a:r>
              <a:rPr lang="en-US" sz="2300" dirty="0">
                <a:latin typeface="Times New Roman" panose="02020603050405020304" pitchFamily="18" charset="0"/>
                <a:cs typeface="Times New Roman" panose="02020603050405020304" pitchFamily="18" charset="0"/>
              </a:rPr>
              <a:t>has violated or is violating the law or the rules of the school, or is in imminent danger of injury of him- or herself or another person on the school premises.  </a:t>
            </a:r>
            <a:endParaRPr lang="en-US" sz="2300" dirty="0" smtClean="0">
              <a:latin typeface="Times New Roman" panose="02020603050405020304" pitchFamily="18" charset="0"/>
              <a:cs typeface="Times New Roman" panose="02020603050405020304" pitchFamily="18" charset="0"/>
            </a:endParaRPr>
          </a:p>
          <a:p>
            <a:r>
              <a:rPr lang="en-US" sz="2300" b="1" dirty="0" smtClean="0">
                <a:latin typeface="Times New Roman" panose="02020603050405020304" pitchFamily="18" charset="0"/>
                <a:cs typeface="Times New Roman" panose="02020603050405020304" pitchFamily="18" charset="0"/>
              </a:rPr>
              <a:t>A </a:t>
            </a:r>
            <a:r>
              <a:rPr lang="en-US" sz="2300" b="1" dirty="0">
                <a:latin typeface="Times New Roman" panose="02020603050405020304" pitchFamily="18" charset="0"/>
                <a:cs typeface="Times New Roman" panose="02020603050405020304" pitchFamily="18" charset="0"/>
              </a:rPr>
              <a:t>search is permissible in its scope </a:t>
            </a:r>
            <a:r>
              <a:rPr lang="en-US" sz="2300" dirty="0">
                <a:latin typeface="Times New Roman" panose="02020603050405020304" pitchFamily="18" charset="0"/>
                <a:cs typeface="Times New Roman" panose="02020603050405020304" pitchFamily="18" charset="0"/>
              </a:rPr>
              <a:t>if the measures used are reasonably related to the objectives of the search and not excessively intrusive  in light of the age and sex of the student and the nature  of the infraction. </a:t>
            </a:r>
          </a:p>
          <a:p>
            <a:pPr marL="0" indent="0">
              <a:buNone/>
            </a:pPr>
            <a:r>
              <a:rPr lang="en-US" sz="2300" dirty="0">
                <a:latin typeface="Times New Roman" panose="02020603050405020304" pitchFamily="18" charset="0"/>
                <a:cs typeface="Times New Roman" panose="02020603050405020304" pitchFamily="18" charset="0"/>
              </a:rPr>
              <a:t>Talk to the student and if possible get permission, preferably in writing. </a:t>
            </a:r>
          </a:p>
        </p:txBody>
      </p:sp>
      <p:sp>
        <p:nvSpPr>
          <p:cNvPr id="2" name="TextBox 1"/>
          <p:cNvSpPr txBox="1"/>
          <p:nvPr/>
        </p:nvSpPr>
        <p:spPr>
          <a:xfrm>
            <a:off x="1295400" y="228600"/>
            <a:ext cx="6800850"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Evolving issues: Cell Phones</a:t>
            </a:r>
          </a:p>
        </p:txBody>
      </p:sp>
    </p:spTree>
    <p:extLst>
      <p:ext uri="{BB962C8B-B14F-4D97-AF65-F5344CB8AC3E}">
        <p14:creationId xmlns:p14="http://schemas.microsoft.com/office/powerpoint/2010/main" val="3561390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t="7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7854043" cy="1028700"/>
          </a:xfrm>
        </p:spPr>
        <p:txBody>
          <a:bodyPr>
            <a:normAutofit/>
          </a:bodyPr>
          <a:lstStyle/>
          <a:p>
            <a:pPr marL="0" indent="0" algn="ctr">
              <a:buNone/>
            </a:pPr>
            <a:r>
              <a:rPr lang="en-US" sz="3300" b="1" u="sng"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3005024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1371600"/>
          </a:xfrm>
        </p:spPr>
        <p:txBody>
          <a:bodyPr/>
          <a:lstStyle/>
          <a:p>
            <a:pPr algn="ctr"/>
            <a:r>
              <a:rPr lang="en-US" sz="4000" dirty="0" smtClean="0"/>
              <a:t>Tactics, Techniques &amp; Procedures</a:t>
            </a:r>
            <a:endParaRPr lang="en-US" sz="4000" dirty="0"/>
          </a:p>
        </p:txBody>
      </p:sp>
      <p:sp>
        <p:nvSpPr>
          <p:cNvPr id="3" name="Content Placeholder 2"/>
          <p:cNvSpPr>
            <a:spLocks noGrp="1"/>
          </p:cNvSpPr>
          <p:nvPr>
            <p:ph idx="1"/>
          </p:nvPr>
        </p:nvSpPr>
        <p:spPr/>
        <p:txBody>
          <a:bodyPr/>
          <a:lstStyle/>
          <a:p>
            <a:pPr marL="0" indent="0" algn="ctr">
              <a:buNone/>
            </a:pPr>
            <a:r>
              <a:rPr lang="en-US" dirty="0" smtClean="0"/>
              <a:t>Presented by:  </a:t>
            </a:r>
          </a:p>
          <a:p>
            <a:pPr marL="0" indent="0" algn="ctr">
              <a:buNone/>
            </a:pPr>
            <a:r>
              <a:rPr lang="en-US" dirty="0" smtClean="0"/>
              <a:t>School Attendance Officers/Special Deputy Marshals</a:t>
            </a:r>
            <a:endParaRPr lang="en-US" dirty="0"/>
          </a:p>
        </p:txBody>
      </p:sp>
      <p:pic>
        <p:nvPicPr>
          <p:cNvPr id="8" name="Picture 7" descr="Badge SAO wht"/>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0" y="4159339"/>
            <a:ext cx="2667001" cy="2286000"/>
          </a:xfrm>
          <a:prstGeom prst="rect">
            <a:avLst/>
          </a:prstGeom>
          <a:noFill/>
          <a:ln>
            <a:noFill/>
          </a:ln>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4072674"/>
            <a:ext cx="2666999" cy="2459329"/>
          </a:xfrm>
          <a:prstGeom prst="rect">
            <a:avLst/>
          </a:prstGeom>
        </p:spPr>
      </p:pic>
    </p:spTree>
    <p:extLst>
      <p:ext uri="{BB962C8B-B14F-4D97-AF65-F5344CB8AC3E}">
        <p14:creationId xmlns:p14="http://schemas.microsoft.com/office/powerpoint/2010/main" val="240249893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391400" cy="1066800"/>
          </a:xfrm>
        </p:spPr>
        <p:txBody>
          <a:bodyPr/>
          <a:lstStyle/>
          <a:p>
            <a:pPr algn="ctr"/>
            <a:r>
              <a:rPr lang="en-US" dirty="0"/>
              <a:t/>
            </a:r>
            <a:br>
              <a:rPr lang="en-US" dirty="0"/>
            </a:br>
            <a:r>
              <a:rPr lang="en-US" sz="4000" b="1" dirty="0" smtClean="0">
                <a:latin typeface="Times New Roman" panose="02020603050405020304" pitchFamily="18" charset="0"/>
                <a:cs typeface="Times New Roman" panose="02020603050405020304" pitchFamily="18" charset="0"/>
              </a:rPr>
              <a:t>TRAINERS: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447800"/>
            <a:ext cx="7848600" cy="5105400"/>
          </a:xfrm>
        </p:spPr>
        <p:txBody>
          <a:bodyPr/>
          <a:lstStyle/>
          <a:p>
            <a:pPr marL="0" indent="0" algn="ctr">
              <a:buNone/>
            </a:pPr>
            <a:r>
              <a:rPr lang="en-US" sz="25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Supervisor: </a:t>
            </a:r>
            <a:r>
              <a:rPr lang="en-US" sz="25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Officer Sauna Santos</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lvl="0">
              <a:spcBef>
                <a:spcPts val="0"/>
              </a:spcBef>
              <a:buFont typeface="Wingdings" pitchFamily="2" charset="2"/>
              <a:buChar char="§"/>
            </a:pPr>
            <a:r>
              <a:rPr lang="en-US" sz="2500" dirty="0" smtClean="0">
                <a:latin typeface="Times New Roman" panose="02020603050405020304" pitchFamily="18" charset="0"/>
                <a:ea typeface="Gungsuh" panose="02030600000101010101" pitchFamily="18" charset="-127"/>
                <a:cs typeface="Times New Roman" panose="02020603050405020304" pitchFamily="18" charset="0"/>
              </a:rPr>
              <a:t>Officer </a:t>
            </a:r>
            <a:r>
              <a:rPr lang="en-US" sz="2500" dirty="0">
                <a:latin typeface="Times New Roman" panose="02020603050405020304" pitchFamily="18" charset="0"/>
                <a:ea typeface="Gungsuh" panose="02030600000101010101" pitchFamily="18" charset="-127"/>
                <a:cs typeface="Times New Roman" panose="02020603050405020304" pitchFamily="18" charset="0"/>
              </a:rPr>
              <a:t>John </a:t>
            </a:r>
            <a:r>
              <a:rPr lang="en-US" sz="2500" dirty="0" err="1">
                <a:latin typeface="Times New Roman" panose="02020603050405020304" pitchFamily="18" charset="0"/>
                <a:ea typeface="Gungsuh" panose="02030600000101010101" pitchFamily="18" charset="-127"/>
                <a:cs typeface="Times New Roman" panose="02020603050405020304" pitchFamily="18" charset="0"/>
              </a:rPr>
              <a:t>Meno</a:t>
            </a:r>
            <a:r>
              <a:rPr lang="en-US" sz="2500" dirty="0">
                <a:latin typeface="Times New Roman" panose="02020603050405020304" pitchFamily="18" charset="0"/>
                <a:ea typeface="Gungsuh" panose="02030600000101010101" pitchFamily="18" charset="-127"/>
                <a:cs typeface="Times New Roman" panose="02020603050405020304" pitchFamily="18" charset="0"/>
              </a:rPr>
              <a:t> </a:t>
            </a:r>
          </a:p>
          <a:p>
            <a:pPr lvl="0">
              <a:spcBef>
                <a:spcPts val="0"/>
              </a:spcBef>
              <a:buFont typeface="Wingdings" pitchFamily="2" charset="2"/>
              <a:buChar char="§"/>
            </a:pPr>
            <a:r>
              <a:rPr lang="en-US" sz="2500" dirty="0">
                <a:latin typeface="Times New Roman" panose="02020603050405020304" pitchFamily="18" charset="0"/>
                <a:ea typeface="Gungsuh" panose="02030600000101010101" pitchFamily="18" charset="-127"/>
                <a:cs typeface="Times New Roman" panose="02020603050405020304" pitchFamily="18" charset="0"/>
              </a:rPr>
              <a:t>Officer </a:t>
            </a:r>
            <a:r>
              <a:rPr lang="en-US" sz="2500" dirty="0" smtClean="0">
                <a:latin typeface="Times New Roman" panose="02020603050405020304" pitchFamily="18" charset="0"/>
                <a:ea typeface="Gungsuh" panose="02030600000101010101" pitchFamily="18" charset="-127"/>
                <a:cs typeface="Times New Roman" panose="02020603050405020304" pitchFamily="18" charset="0"/>
              </a:rPr>
              <a:t>Nadine </a:t>
            </a:r>
            <a:r>
              <a:rPr lang="en-US" sz="2500" dirty="0" err="1" smtClean="0">
                <a:latin typeface="Times New Roman" panose="02020603050405020304" pitchFamily="18" charset="0"/>
                <a:ea typeface="Gungsuh" panose="02030600000101010101" pitchFamily="18" charset="-127"/>
                <a:cs typeface="Times New Roman" panose="02020603050405020304" pitchFamily="18" charset="0"/>
              </a:rPr>
              <a:t>Calvo</a:t>
            </a:r>
            <a:endParaRPr lang="en-US" sz="2500" dirty="0">
              <a:latin typeface="Times New Roman" panose="02020603050405020304" pitchFamily="18" charset="0"/>
              <a:ea typeface="Gungsuh" panose="02030600000101010101" pitchFamily="18" charset="-127"/>
              <a:cs typeface="Times New Roman" panose="02020603050405020304" pitchFamily="18" charset="0"/>
            </a:endParaRPr>
          </a:p>
          <a:p>
            <a:pPr lvl="0">
              <a:spcBef>
                <a:spcPts val="0"/>
              </a:spcBef>
              <a:buFont typeface="Wingdings" pitchFamily="2" charset="2"/>
              <a:buChar char="§"/>
            </a:pPr>
            <a:r>
              <a:rPr lang="en-US" sz="2500" dirty="0">
                <a:latin typeface="Times New Roman" panose="02020603050405020304" pitchFamily="18" charset="0"/>
                <a:ea typeface="Gungsuh" panose="02030600000101010101" pitchFamily="18" charset="-127"/>
                <a:cs typeface="Times New Roman" panose="02020603050405020304" pitchFamily="18" charset="0"/>
              </a:rPr>
              <a:t>Officer Vicente </a:t>
            </a:r>
            <a:r>
              <a:rPr lang="en-US" sz="2500" dirty="0" err="1">
                <a:latin typeface="Times New Roman" panose="02020603050405020304" pitchFamily="18" charset="0"/>
                <a:ea typeface="Gungsuh" panose="02030600000101010101" pitchFamily="18" charset="-127"/>
                <a:cs typeface="Times New Roman" panose="02020603050405020304" pitchFamily="18" charset="0"/>
              </a:rPr>
              <a:t>Chargualaf</a:t>
            </a:r>
            <a:endParaRPr lang="en-US" sz="2500" dirty="0">
              <a:latin typeface="Times New Roman" panose="02020603050405020304" pitchFamily="18" charset="0"/>
              <a:ea typeface="Gungsuh" panose="02030600000101010101" pitchFamily="18" charset="-127"/>
              <a:cs typeface="Times New Roman" panose="02020603050405020304" pitchFamily="18" charset="0"/>
            </a:endParaRPr>
          </a:p>
          <a:p>
            <a:pPr lvl="0">
              <a:spcBef>
                <a:spcPts val="0"/>
              </a:spcBef>
              <a:buFont typeface="Wingdings" pitchFamily="2" charset="2"/>
              <a:buChar char="§"/>
            </a:pPr>
            <a:r>
              <a:rPr lang="en-US" sz="2500" dirty="0">
                <a:latin typeface="Times New Roman" panose="02020603050405020304" pitchFamily="18" charset="0"/>
                <a:ea typeface="Gungsuh" panose="02030600000101010101" pitchFamily="18" charset="-127"/>
                <a:cs typeface="Times New Roman" panose="02020603050405020304" pitchFamily="18" charset="0"/>
              </a:rPr>
              <a:t>Officer John San Nicolas</a:t>
            </a:r>
          </a:p>
          <a:p>
            <a:pPr lvl="0">
              <a:spcBef>
                <a:spcPts val="0"/>
              </a:spcBef>
              <a:buFont typeface="Wingdings" pitchFamily="2" charset="2"/>
              <a:buChar char="§"/>
            </a:pPr>
            <a:r>
              <a:rPr lang="en-US" sz="2500" dirty="0">
                <a:latin typeface="Times New Roman" panose="02020603050405020304" pitchFamily="18" charset="0"/>
                <a:ea typeface="Gungsuh" panose="02030600000101010101" pitchFamily="18" charset="-127"/>
                <a:cs typeface="Times New Roman" panose="02020603050405020304" pitchFamily="18" charset="0"/>
              </a:rPr>
              <a:t>Officer Sherry Sanchez</a:t>
            </a:r>
          </a:p>
          <a:p>
            <a:pPr lvl="0">
              <a:spcBef>
                <a:spcPts val="0"/>
              </a:spcBef>
              <a:buFont typeface="Wingdings" pitchFamily="2" charset="2"/>
              <a:buChar char="§"/>
            </a:pPr>
            <a:r>
              <a:rPr lang="en-US" sz="2500" dirty="0">
                <a:latin typeface="Times New Roman" panose="02020603050405020304" pitchFamily="18" charset="0"/>
                <a:ea typeface="Gungsuh" panose="02030600000101010101" pitchFamily="18" charset="-127"/>
                <a:cs typeface="Times New Roman" panose="02020603050405020304" pitchFamily="18" charset="0"/>
              </a:rPr>
              <a:t>Officer Frances </a:t>
            </a:r>
            <a:r>
              <a:rPr lang="en-US" sz="2500" dirty="0" err="1">
                <a:latin typeface="Times New Roman" panose="02020603050405020304" pitchFamily="18" charset="0"/>
                <a:ea typeface="Gungsuh" panose="02030600000101010101" pitchFamily="18" charset="-127"/>
                <a:cs typeface="Times New Roman" panose="02020603050405020304" pitchFamily="18" charset="0"/>
              </a:rPr>
              <a:t>Arriola</a:t>
            </a:r>
            <a:endParaRPr lang="en-US" sz="2500" dirty="0">
              <a:latin typeface="Times New Roman" panose="02020603050405020304" pitchFamily="18" charset="0"/>
              <a:ea typeface="Gungsuh" panose="02030600000101010101" pitchFamily="18" charset="-127"/>
              <a:cs typeface="Times New Roman" panose="02020603050405020304" pitchFamily="18" charset="0"/>
            </a:endParaRPr>
          </a:p>
          <a:p>
            <a:pPr lvl="0">
              <a:spcBef>
                <a:spcPts val="0"/>
              </a:spcBef>
              <a:buFont typeface="Wingdings" pitchFamily="2" charset="2"/>
              <a:buChar char="§"/>
            </a:pPr>
            <a:r>
              <a:rPr lang="en-US" sz="2500" dirty="0">
                <a:latin typeface="Times New Roman" panose="02020603050405020304" pitchFamily="18" charset="0"/>
                <a:ea typeface="Gungsuh" panose="02030600000101010101" pitchFamily="18" charset="-127"/>
                <a:cs typeface="Times New Roman" panose="02020603050405020304" pitchFamily="18" charset="0"/>
              </a:rPr>
              <a:t>Officer Alfred </a:t>
            </a:r>
            <a:r>
              <a:rPr lang="en-US" sz="2500" dirty="0" err="1">
                <a:latin typeface="Times New Roman" panose="02020603050405020304" pitchFamily="18" charset="0"/>
                <a:ea typeface="Gungsuh" panose="02030600000101010101" pitchFamily="18" charset="-127"/>
                <a:cs typeface="Times New Roman" panose="02020603050405020304" pitchFamily="18" charset="0"/>
              </a:rPr>
              <a:t>Garrido</a:t>
            </a:r>
            <a:endParaRPr lang="en-US" sz="2500" dirty="0">
              <a:latin typeface="Times New Roman" panose="02020603050405020304" pitchFamily="18" charset="0"/>
              <a:ea typeface="Gungsuh" panose="02030600000101010101" pitchFamily="18" charset="-127"/>
              <a:cs typeface="Times New Roman" panose="02020603050405020304" pitchFamily="18" charset="0"/>
            </a:endParaRPr>
          </a:p>
          <a:p>
            <a:pPr lvl="0">
              <a:spcBef>
                <a:spcPts val="0"/>
              </a:spcBef>
              <a:buFont typeface="Wingdings" pitchFamily="2" charset="2"/>
              <a:buChar char="§"/>
            </a:pPr>
            <a:r>
              <a:rPr lang="en-US" sz="2500" dirty="0">
                <a:latin typeface="Times New Roman" panose="02020603050405020304" pitchFamily="18" charset="0"/>
                <a:ea typeface="Gungsuh" panose="02030600000101010101" pitchFamily="18" charset="-127"/>
                <a:cs typeface="Times New Roman" panose="02020603050405020304" pitchFamily="18" charset="0"/>
              </a:rPr>
              <a:t>Officer Ryan </a:t>
            </a:r>
            <a:r>
              <a:rPr lang="en-US" sz="2500" dirty="0" err="1">
                <a:latin typeface="Times New Roman" panose="02020603050405020304" pitchFamily="18" charset="0"/>
                <a:ea typeface="Gungsuh" panose="02030600000101010101" pitchFamily="18" charset="-127"/>
                <a:cs typeface="Times New Roman" panose="02020603050405020304" pitchFamily="18" charset="0"/>
              </a:rPr>
              <a:t>Aguigui</a:t>
            </a:r>
            <a:endParaRPr lang="en-US" sz="2500" dirty="0">
              <a:latin typeface="Times New Roman" panose="02020603050405020304" pitchFamily="18" charset="0"/>
              <a:ea typeface="Gungsuh" panose="02030600000101010101" pitchFamily="18" charset="-127"/>
              <a:cs typeface="Times New Roman" panose="02020603050405020304" pitchFamily="18" charset="0"/>
            </a:endParaRPr>
          </a:p>
          <a:p>
            <a:pPr lvl="0">
              <a:spcBef>
                <a:spcPts val="0"/>
              </a:spcBef>
              <a:buFont typeface="Wingdings" pitchFamily="2" charset="2"/>
              <a:buChar char="§"/>
            </a:pPr>
            <a:r>
              <a:rPr lang="en-US" sz="2500" dirty="0" smtClean="0">
                <a:latin typeface="Times New Roman" panose="02020603050405020304" pitchFamily="18" charset="0"/>
                <a:ea typeface="Gungsuh" panose="02030600000101010101" pitchFamily="18" charset="-127"/>
                <a:cs typeface="Times New Roman" panose="02020603050405020304" pitchFamily="18" charset="0"/>
              </a:rPr>
              <a:t>Officer Geraldine </a:t>
            </a:r>
            <a:r>
              <a:rPr lang="en-US" sz="2500" dirty="0" err="1" smtClean="0">
                <a:latin typeface="Times New Roman" panose="02020603050405020304" pitchFamily="18" charset="0"/>
                <a:ea typeface="Gungsuh" panose="02030600000101010101" pitchFamily="18" charset="-127"/>
                <a:cs typeface="Times New Roman" panose="02020603050405020304" pitchFamily="18" charset="0"/>
              </a:rPr>
              <a:t>Tajalle</a:t>
            </a:r>
            <a:endParaRPr lang="en-US" sz="2500" dirty="0" smtClean="0">
              <a:latin typeface="Times New Roman" panose="02020603050405020304" pitchFamily="18" charset="0"/>
              <a:ea typeface="Gungsuh" panose="02030600000101010101" pitchFamily="18" charset="-127"/>
              <a:cs typeface="Times New Roman" panose="02020603050405020304" pitchFamily="18" charset="0"/>
            </a:endParaRPr>
          </a:p>
          <a:p>
            <a:pPr lvl="0">
              <a:spcBef>
                <a:spcPts val="0"/>
              </a:spcBef>
              <a:buFont typeface="Wingdings" pitchFamily="2" charset="2"/>
              <a:buChar char="§"/>
            </a:pPr>
            <a:r>
              <a:rPr lang="en-US" sz="2500" dirty="0" smtClean="0">
                <a:latin typeface="Times New Roman" panose="02020603050405020304" pitchFamily="18" charset="0"/>
                <a:ea typeface="Gungsuh" panose="02030600000101010101" pitchFamily="18" charset="-127"/>
                <a:cs typeface="Times New Roman" panose="02020603050405020304" pitchFamily="18" charset="0"/>
              </a:rPr>
              <a:t>Officer Brandy Martinez</a:t>
            </a:r>
            <a:endParaRPr lang="en-US" sz="2500" dirty="0" smtClean="0">
              <a:latin typeface="Times New Roman" panose="02020603050405020304" pitchFamily="18" charset="0"/>
              <a:ea typeface="Gungsuh"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179912860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838200" y="228600"/>
            <a:ext cx="7848600" cy="6400800"/>
          </a:xfrm>
        </p:spPr>
        <p:txBody>
          <a:body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Everyone must participate and complete each practical exercise:</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  Bag/Jacket Search</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  Pat down and Verbal Commands</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3.  Escort Procedures</a:t>
            </a:r>
          </a:p>
          <a:p>
            <a:pPr marL="0" indent="0">
              <a:buNone/>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Trainers will explain all procedures in detail and give further instructions</a:t>
            </a:r>
            <a:r>
              <a:rPr lang="en-US" dirty="0" smtClean="0"/>
              <a:t>.</a:t>
            </a:r>
            <a:endParaRPr lang="en-US" dirty="0"/>
          </a:p>
        </p:txBody>
      </p:sp>
    </p:spTree>
    <p:extLst>
      <p:ext uri="{BB962C8B-B14F-4D97-AF65-F5344CB8AC3E}">
        <p14:creationId xmlns:p14="http://schemas.microsoft.com/office/powerpoint/2010/main" val="169247884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887569" y="228600"/>
            <a:ext cx="8104031" cy="1295400"/>
          </a:xfrm>
        </p:spPr>
        <p:txBody>
          <a:bodyPr/>
          <a:lstStyle/>
          <a:p>
            <a:pPr algn="ctr"/>
            <a:r>
              <a:rPr lang="en-US" sz="4000" b="1" dirty="0">
                <a:latin typeface="Times New Roman" panose="02020603050405020304" pitchFamily="18" charset="0"/>
                <a:cs typeface="Times New Roman" panose="02020603050405020304" pitchFamily="18" charset="0"/>
              </a:rPr>
              <a:t>T</a:t>
            </a:r>
            <a:r>
              <a:rPr lang="en-US" sz="4000" b="1" dirty="0" smtClean="0">
                <a:latin typeface="Times New Roman" panose="02020603050405020304" pitchFamily="18" charset="0"/>
                <a:cs typeface="Times New Roman" panose="02020603050405020304" pitchFamily="18" charset="0"/>
              </a:rPr>
              <a:t>he following documents can be accessed on the SSSD website:</a:t>
            </a:r>
            <a:endParaRPr lang="en-US" sz="4000" b="1" dirty="0">
              <a:latin typeface="Times New Roman" panose="02020603050405020304" pitchFamily="18" charset="0"/>
              <a:cs typeface="Times New Roman" panose="02020603050405020304" pitchFamily="18" charset="0"/>
            </a:endParaRPr>
          </a:p>
        </p:txBody>
      </p:sp>
      <p:sp>
        <p:nvSpPr>
          <p:cNvPr id="8197" name="Rectangle 5"/>
          <p:cNvSpPr>
            <a:spLocks noGrp="1" noChangeArrowheads="1"/>
          </p:cNvSpPr>
          <p:nvPr>
            <p:ph type="body" idx="1"/>
          </p:nvPr>
        </p:nvSpPr>
        <p:spPr>
          <a:xfrm>
            <a:off x="887569" y="1524000"/>
            <a:ext cx="7848600" cy="5614115"/>
          </a:xfrm>
        </p:spPr>
        <p:txBody>
          <a:bodyPr/>
          <a:lstStyle/>
          <a:p>
            <a:pPr lvl="0">
              <a:spcBef>
                <a:spcPts val="0"/>
              </a:spcBef>
              <a:buFont typeface="Wingdings" pitchFamily="2" charset="2"/>
              <a:buChar char="ü"/>
            </a:pPr>
            <a:r>
              <a:rPr lang="en-US" sz="2500" dirty="0" smtClean="0">
                <a:solidFill>
                  <a:schemeClr val="tx1">
                    <a:lumMod val="95000"/>
                    <a:lumOff val="5000"/>
                  </a:schemeClr>
                </a:solidFill>
                <a:latin typeface="Times New Roman" panose="02020603050405020304" pitchFamily="18" charset="0"/>
                <a:ea typeface="Times New Roman"/>
                <a:cs typeface="Times New Roman" panose="02020603050405020304" pitchFamily="18" charset="0"/>
                <a:hlinkClick r:id="rId2" action="ppaction://hlinkfile"/>
              </a:rPr>
              <a:t>Board </a:t>
            </a:r>
            <a:r>
              <a:rPr lang="en-US" sz="2500"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hlinkClick r:id="rId2" action="ppaction://hlinkfile"/>
              </a:rPr>
              <a:t>Policy 407</a:t>
            </a:r>
            <a:endParaRPr lang="en-US" sz="2500"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endParaRPr>
          </a:p>
          <a:p>
            <a:pPr lvl="0">
              <a:spcBef>
                <a:spcPts val="0"/>
              </a:spcBef>
              <a:buFont typeface="Wingdings" pitchFamily="2" charset="2"/>
              <a:buChar char="ü"/>
            </a:pPr>
            <a:r>
              <a:rPr lang="en-US" sz="2500" dirty="0" smtClean="0">
                <a:solidFill>
                  <a:schemeClr val="tx1">
                    <a:lumMod val="95000"/>
                    <a:lumOff val="5000"/>
                  </a:schemeClr>
                </a:solidFill>
                <a:latin typeface="Times New Roman" panose="02020603050405020304" pitchFamily="18" charset="0"/>
                <a:ea typeface="Times New Roman"/>
                <a:cs typeface="Times New Roman" panose="02020603050405020304" pitchFamily="18" charset="0"/>
                <a:hlinkClick r:id="rId3" action="ppaction://hlinkfile"/>
              </a:rPr>
              <a:t>SOP </a:t>
            </a:r>
            <a:r>
              <a:rPr lang="en-US" sz="2500"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hlinkClick r:id="rId3" action="ppaction://hlinkfile"/>
              </a:rPr>
              <a:t>1200-003 </a:t>
            </a:r>
            <a:r>
              <a:rPr lang="en-US" sz="2500" dirty="0" smtClean="0">
                <a:solidFill>
                  <a:schemeClr val="tx1">
                    <a:lumMod val="95000"/>
                    <a:lumOff val="5000"/>
                  </a:schemeClr>
                </a:solidFill>
                <a:latin typeface="Times New Roman" panose="02020603050405020304" pitchFamily="18" charset="0"/>
                <a:ea typeface="Times New Roman"/>
                <a:cs typeface="Times New Roman" panose="02020603050405020304" pitchFamily="18" charset="0"/>
                <a:hlinkClick r:id="rId3" action="ppaction://hlinkfile"/>
              </a:rPr>
              <a:t>(cell </a:t>
            </a:r>
            <a:r>
              <a:rPr lang="en-US" sz="2500"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hlinkClick r:id="rId3" action="ppaction://hlinkfile"/>
              </a:rPr>
              <a:t>phone </a:t>
            </a:r>
            <a:r>
              <a:rPr lang="en-US" sz="2500" dirty="0" smtClean="0">
                <a:solidFill>
                  <a:schemeClr val="tx1">
                    <a:lumMod val="95000"/>
                    <a:lumOff val="5000"/>
                  </a:schemeClr>
                </a:solidFill>
                <a:latin typeface="Times New Roman" panose="02020603050405020304" pitchFamily="18" charset="0"/>
                <a:ea typeface="Times New Roman"/>
                <a:cs typeface="Times New Roman" panose="02020603050405020304" pitchFamily="18" charset="0"/>
                <a:hlinkClick r:id="rId3" action="ppaction://hlinkfile"/>
              </a:rPr>
              <a:t>usage)</a:t>
            </a:r>
            <a:endParaRPr lang="en-US" sz="2500" dirty="0" smtClean="0">
              <a:solidFill>
                <a:schemeClr val="tx1">
                  <a:lumMod val="95000"/>
                  <a:lumOff val="5000"/>
                </a:schemeClr>
              </a:solidFill>
              <a:latin typeface="Times New Roman" panose="02020603050405020304" pitchFamily="18" charset="0"/>
              <a:ea typeface="Times New Roman"/>
              <a:cs typeface="Times New Roman" panose="02020603050405020304" pitchFamily="18" charset="0"/>
            </a:endParaRPr>
          </a:p>
          <a:p>
            <a:pPr>
              <a:spcBef>
                <a:spcPts val="0"/>
              </a:spcBef>
              <a:buFont typeface="Wingdings" pitchFamily="2" charset="2"/>
              <a:buChar char="ü"/>
            </a:pPr>
            <a:r>
              <a:rPr lang="en-US" sz="2500"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hlinkClick r:id="rId4" action="ppaction://hlinkfile"/>
              </a:rPr>
              <a:t>SOP </a:t>
            </a:r>
            <a:r>
              <a:rPr lang="en-US" sz="2500" dirty="0" smtClean="0">
                <a:solidFill>
                  <a:schemeClr val="tx1">
                    <a:lumMod val="95000"/>
                    <a:lumOff val="5000"/>
                  </a:schemeClr>
                </a:solidFill>
                <a:latin typeface="Times New Roman" panose="02020603050405020304" pitchFamily="18" charset="0"/>
                <a:ea typeface="Times New Roman"/>
                <a:cs typeface="Times New Roman" panose="02020603050405020304" pitchFamily="18" charset="0"/>
                <a:hlinkClick r:id="rId4" action="ppaction://hlinkfile"/>
              </a:rPr>
              <a:t>1200-002</a:t>
            </a:r>
            <a:endParaRPr lang="en-US" sz="2500"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endParaRPr>
          </a:p>
          <a:p>
            <a:pPr lvl="0">
              <a:spcBef>
                <a:spcPts val="0"/>
              </a:spcBef>
              <a:buFont typeface="Wingdings" pitchFamily="2" charset="2"/>
              <a:buChar char="ü"/>
            </a:pPr>
            <a:r>
              <a:rPr lang="en-US" sz="2500"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hlinkClick r:id="rId5" action="ppaction://hlinkfile"/>
              </a:rPr>
              <a:t>SOP 1200-010</a:t>
            </a:r>
            <a:endParaRPr lang="en-US" sz="2500"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endParaRPr>
          </a:p>
          <a:p>
            <a:pPr lvl="0">
              <a:spcBef>
                <a:spcPts val="0"/>
              </a:spcBef>
              <a:buFont typeface="Wingdings" pitchFamily="2" charset="2"/>
              <a:buChar char="ü"/>
            </a:pPr>
            <a:r>
              <a:rPr lang="en-US" sz="2500" dirty="0" smtClean="0">
                <a:latin typeface="Times New Roman" panose="02020603050405020304" pitchFamily="18" charset="0"/>
                <a:ea typeface="Times New Roman"/>
                <a:cs typeface="Times New Roman" panose="02020603050405020304" pitchFamily="18" charset="0"/>
              </a:rPr>
              <a:t>PPT </a:t>
            </a:r>
            <a:r>
              <a:rPr lang="en-US" sz="2500" dirty="0">
                <a:latin typeface="Times New Roman" panose="02020603050405020304" pitchFamily="18" charset="0"/>
                <a:ea typeface="Times New Roman"/>
                <a:cs typeface="Times New Roman" panose="02020603050405020304" pitchFamily="18" charset="0"/>
              </a:rPr>
              <a:t>Theory and Philosophy Behind Search/Seizure &amp; TTPs SAOs</a:t>
            </a:r>
          </a:p>
          <a:p>
            <a:pPr lvl="0">
              <a:spcBef>
                <a:spcPts val="0"/>
              </a:spcBef>
              <a:buFont typeface="Wingdings" pitchFamily="2" charset="2"/>
              <a:buChar char="ü"/>
            </a:pPr>
            <a:r>
              <a:rPr lang="en-US" sz="2500" dirty="0">
                <a:latin typeface="Times New Roman" panose="02020603050405020304" pitchFamily="18" charset="0"/>
                <a:ea typeface="Times New Roman"/>
                <a:cs typeface="Times New Roman" panose="02020603050405020304" pitchFamily="18" charset="0"/>
              </a:rPr>
              <a:t>Search/Seizure Activity GO/NO GO </a:t>
            </a:r>
          </a:p>
          <a:p>
            <a:pPr marL="0" lvl="0" indent="0">
              <a:spcBef>
                <a:spcPts val="0"/>
              </a:spcBef>
              <a:buNone/>
            </a:pPr>
            <a:r>
              <a:rPr lang="en-US" sz="2500" dirty="0">
                <a:latin typeface="Times New Roman" panose="02020603050405020304" pitchFamily="18" charset="0"/>
                <a:ea typeface="Times New Roman"/>
                <a:cs typeface="Times New Roman" panose="02020603050405020304" pitchFamily="18" charset="0"/>
              </a:rPr>
              <a:t>*Documents are posted @</a:t>
            </a:r>
          </a:p>
          <a:p>
            <a:pPr marL="0" lvl="0" indent="0">
              <a:spcBef>
                <a:spcPts val="0"/>
              </a:spcBef>
              <a:buNone/>
            </a:pPr>
            <a:r>
              <a:rPr lang="en-US" sz="2500" u="sng" dirty="0">
                <a:latin typeface="Times New Roman" panose="02020603050405020304" pitchFamily="18" charset="0"/>
                <a:ea typeface="Times New Roman"/>
                <a:cs typeface="Times New Roman" panose="02020603050405020304" pitchFamily="18" charset="0"/>
              </a:rPr>
              <a:t>https://sites.google.com/a/gdoe.net/studentsupportservices/home/training/search-and-seizure-training</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t="7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7854043" cy="1028700"/>
          </a:xfrm>
        </p:spPr>
        <p:txBody>
          <a:bodyPr>
            <a:normAutofit/>
          </a:bodyPr>
          <a:lstStyle/>
          <a:p>
            <a:pPr marL="0" indent="0" algn="ctr">
              <a:buNone/>
            </a:pPr>
            <a:r>
              <a:rPr lang="en-US" sz="4000" b="1" u="sng"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101995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848600" cy="1066800"/>
          </a:xfrm>
        </p:spPr>
        <p:txBody>
          <a:bodyPr/>
          <a:lstStyle/>
          <a:p>
            <a:pPr algn="ctr"/>
            <a:r>
              <a:rPr lang="en-US" sz="4000" b="1" dirty="0" smtClean="0">
                <a:latin typeface="Times New Roman" panose="02020603050405020304" pitchFamily="18" charset="0"/>
                <a:cs typeface="Times New Roman" panose="02020603050405020304" pitchFamily="18" charset="0"/>
              </a:rPr>
              <a:t>Standard Operating Procedures: 1200-010</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371600"/>
            <a:ext cx="8915400" cy="6019800"/>
          </a:xfrm>
        </p:spPr>
        <p:txBody>
          <a:bodyPr/>
          <a:lstStyle/>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Involves Staff Training in Student Search and Seizures</a:t>
            </a:r>
            <a:r>
              <a:rPr lang="en-US" sz="2800" dirty="0" smtClean="0">
                <a:latin typeface="Times New Roman" panose="02020603050405020304" pitchFamily="18" charset="0"/>
                <a:cs typeface="Times New Roman" panose="02020603050405020304" pitchFamily="18" charset="0"/>
              </a:rPr>
              <a:t>.</a:t>
            </a: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Within </a:t>
            </a:r>
            <a:r>
              <a:rPr lang="en-US" dirty="0">
                <a:latin typeface="Times New Roman" panose="02020603050405020304" pitchFamily="18" charset="0"/>
                <a:cs typeface="Times New Roman" panose="02020603050405020304" pitchFamily="18" charset="0"/>
              </a:rPr>
              <a:t>ten working days after the start of each school year, each school Principal will identify additional school site personnel who are expected to be authorized to conduct student searches and seize contraband materials as a result of searches (“search and seizure”).</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Each school year, the Deputy Superintendent of Educational Support and Community Learning shall develop and implement a training program on search and seizure that shall include, at a minimum, topics required by applicable law, regulation, or GDOE Board policy. </a:t>
            </a:r>
          </a:p>
          <a:p>
            <a:endParaRPr lang="en-US" sz="2800" dirty="0"/>
          </a:p>
        </p:txBody>
      </p:sp>
    </p:spTree>
    <p:extLst>
      <p:ext uri="{BB962C8B-B14F-4D97-AF65-F5344CB8AC3E}">
        <p14:creationId xmlns:p14="http://schemas.microsoft.com/office/powerpoint/2010/main" val="267937864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194" y="228600"/>
            <a:ext cx="7391400" cy="914400"/>
          </a:xfrm>
        </p:spPr>
        <p:txBody>
          <a:bodyPr/>
          <a:lstStyle/>
          <a:p>
            <a:pPr algn="ctr"/>
            <a:r>
              <a:rPr lang="en-US" sz="4000" b="1" dirty="0">
                <a:latin typeface="Times New Roman" panose="02020603050405020304" pitchFamily="18" charset="0"/>
                <a:cs typeface="Times New Roman" panose="02020603050405020304" pitchFamily="18" charset="0"/>
              </a:rPr>
              <a:t>SOP: </a:t>
            </a:r>
            <a:r>
              <a:rPr lang="en-US" sz="4000" b="1" dirty="0" smtClean="0">
                <a:latin typeface="Times New Roman" panose="02020603050405020304" pitchFamily="18" charset="0"/>
                <a:cs typeface="Times New Roman" panose="02020603050405020304" pitchFamily="18" charset="0"/>
              </a:rPr>
              <a:t>1200-010 (continued)</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95400"/>
            <a:ext cx="8686800" cy="5144037"/>
          </a:xfrm>
        </p:spPr>
        <p:txBody>
          <a:bodyPr/>
          <a:lstStyle/>
          <a:p>
            <a:pPr lvl="1">
              <a:buFont typeface="Wingdings" panose="05000000000000000000" pitchFamily="2" charset="2"/>
              <a:buChar char="§"/>
            </a:pPr>
            <a:r>
              <a:rPr lang="en-US" sz="2500" dirty="0">
                <a:latin typeface="Times New Roman" panose="02020603050405020304" pitchFamily="18" charset="0"/>
                <a:cs typeface="Times New Roman" panose="02020603050405020304" pitchFamily="18" charset="0"/>
              </a:rPr>
              <a:t>Employees are not authorized to conduct a search or seizure until after they successfully complete training in Student Searches and Seizures. </a:t>
            </a:r>
          </a:p>
          <a:p>
            <a:pPr lvl="1">
              <a:buFont typeface="Wingdings" panose="05000000000000000000" pitchFamily="2" charset="2"/>
              <a:buChar char="§"/>
            </a:pPr>
            <a:r>
              <a:rPr lang="en-US" sz="2500" dirty="0">
                <a:latin typeface="Times New Roman" panose="02020603050405020304" pitchFamily="18" charset="0"/>
                <a:cs typeface="Times New Roman" panose="02020603050405020304" pitchFamily="18" charset="0"/>
              </a:rPr>
              <a:t>Employees authorized to conduct search and seizure must attend training in Student Searches and Seizures annually. </a:t>
            </a:r>
            <a:r>
              <a:rPr lang="en-US" sz="2500" dirty="0" smtClean="0">
                <a:latin typeface="Times New Roman" panose="02020603050405020304" pitchFamily="18" charset="0"/>
                <a:cs typeface="Times New Roman" panose="02020603050405020304" pitchFamily="18" charset="0"/>
              </a:rPr>
              <a:t>*Administrators do not have to physically conduct the search, but they must be trained and present when a search/seizure is conducted</a:t>
            </a:r>
            <a:endParaRPr lang="en-US" sz="25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sz="2500" dirty="0">
                <a:latin typeface="Times New Roman" panose="02020603050405020304" pitchFamily="18" charset="0"/>
                <a:cs typeface="Times New Roman" panose="02020603050405020304" pitchFamily="18" charset="0"/>
              </a:rPr>
              <a:t>School Principals shall submit a roster of school site personnel authorized and trained to conduct search and seizure to the Deputy Superintendent, Educational Support and Community Learning no later than ten days after the completion of a training program. </a:t>
            </a:r>
          </a:p>
          <a:p>
            <a:endParaRPr lang="en-US" dirty="0"/>
          </a:p>
        </p:txBody>
      </p:sp>
    </p:spTree>
    <p:extLst>
      <p:ext uri="{BB962C8B-B14F-4D97-AF65-F5344CB8AC3E}">
        <p14:creationId xmlns:p14="http://schemas.microsoft.com/office/powerpoint/2010/main" val="360305891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391400" cy="1143000"/>
          </a:xfrm>
        </p:spPr>
        <p:txBody>
          <a:bodyPr/>
          <a:lstStyle/>
          <a:p>
            <a:pPr algn="ctr"/>
            <a:r>
              <a:rPr lang="en-US" sz="4000" b="1" dirty="0" smtClean="0">
                <a:latin typeface="Times New Roman" panose="02020603050405020304" pitchFamily="18" charset="0"/>
                <a:cs typeface="Times New Roman" panose="02020603050405020304" pitchFamily="18" charset="0"/>
              </a:rPr>
              <a:t>Board Policy: 407</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90600"/>
            <a:ext cx="8839200" cy="5638800"/>
          </a:xfrm>
        </p:spPr>
        <p:txBody>
          <a:bodyPr/>
          <a:lstStyle/>
          <a:p>
            <a:r>
              <a:rPr lang="en-US" sz="3000" dirty="0">
                <a:latin typeface="Times New Roman" panose="02020603050405020304" pitchFamily="18" charset="0"/>
                <a:cs typeface="Times New Roman" panose="02020603050405020304" pitchFamily="18" charset="0"/>
              </a:rPr>
              <a:t>Adopted on December 17, 2013</a:t>
            </a:r>
          </a:p>
          <a:p>
            <a:r>
              <a:rPr lang="en-US" sz="3000" dirty="0">
                <a:latin typeface="Times New Roman" panose="02020603050405020304" pitchFamily="18" charset="0"/>
                <a:cs typeface="Times New Roman" panose="02020603050405020304" pitchFamily="18" charset="0"/>
              </a:rPr>
              <a:t>Gives the authority to the Superintendent to establish and implement standard operating procedures </a:t>
            </a:r>
            <a:r>
              <a:rPr lang="en-US" sz="3000" dirty="0" smtClean="0">
                <a:latin typeface="Times New Roman" panose="02020603050405020304" pitchFamily="18" charset="0"/>
                <a:cs typeface="Times New Roman" panose="02020603050405020304" pitchFamily="18" charset="0"/>
              </a:rPr>
              <a:t>(SOP) for </a:t>
            </a:r>
            <a:r>
              <a:rPr lang="en-US" sz="3000" dirty="0">
                <a:latin typeface="Times New Roman" panose="02020603050405020304" pitchFamily="18" charset="0"/>
                <a:cs typeface="Times New Roman" panose="02020603050405020304" pitchFamily="18" charset="0"/>
              </a:rPr>
              <a:t>student searches and seizures.</a:t>
            </a:r>
          </a:p>
          <a:p>
            <a:r>
              <a:rPr lang="en-US" sz="3000" dirty="0">
                <a:latin typeface="Times New Roman" panose="02020603050405020304" pitchFamily="18" charset="0"/>
                <a:cs typeface="Times New Roman" panose="02020603050405020304" pitchFamily="18" charset="0"/>
              </a:rPr>
              <a:t>These SOPs will govern the type and number of searches conducted on each campus.</a:t>
            </a:r>
          </a:p>
          <a:p>
            <a:r>
              <a:rPr lang="en-US" sz="3000" dirty="0">
                <a:latin typeface="Times New Roman" panose="02020603050405020304" pitchFamily="18" charset="0"/>
                <a:cs typeface="Times New Roman" panose="02020603050405020304" pitchFamily="18" charset="0"/>
              </a:rPr>
              <a:t>Board Policy 407 requires that searches or seizures of students must be reported to the </a:t>
            </a:r>
            <a:r>
              <a:rPr lang="en-US" sz="3000" dirty="0" smtClean="0">
                <a:latin typeface="Times New Roman" panose="02020603050405020304" pitchFamily="18" charset="0"/>
                <a:cs typeface="Times New Roman" panose="02020603050405020304" pitchFamily="18" charset="0"/>
              </a:rPr>
              <a:t>Guam Board of Education </a:t>
            </a:r>
            <a:r>
              <a:rPr lang="en-US" sz="3000" dirty="0">
                <a:latin typeface="Times New Roman" panose="02020603050405020304" pitchFamily="18" charset="0"/>
                <a:cs typeface="Times New Roman" panose="02020603050405020304" pitchFamily="18" charset="0"/>
              </a:rPr>
              <a:t>annually. </a:t>
            </a:r>
          </a:p>
        </p:txBody>
      </p:sp>
    </p:spTree>
    <p:extLst>
      <p:ext uri="{BB962C8B-B14F-4D97-AF65-F5344CB8AC3E}">
        <p14:creationId xmlns:p14="http://schemas.microsoft.com/office/powerpoint/2010/main" val="403935838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Rectangle 13"/>
          <p:cNvSpPr>
            <a:spLocks noGrp="1" noChangeArrowheads="1"/>
          </p:cNvSpPr>
          <p:nvPr>
            <p:ph type="title"/>
          </p:nvPr>
        </p:nvSpPr>
        <p:spPr>
          <a:xfrm>
            <a:off x="0" y="9659"/>
            <a:ext cx="8839200" cy="914400"/>
          </a:xfrm>
        </p:spPr>
        <p:txBody>
          <a:bodyPr/>
          <a:lstStyle/>
          <a:p>
            <a:pPr algn="ctr"/>
            <a:r>
              <a:rPr lang="en-US" sz="4000" b="1" dirty="0" smtClean="0">
                <a:latin typeface="Times New Roman" panose="02020603050405020304" pitchFamily="18" charset="0"/>
                <a:cs typeface="Times New Roman" panose="02020603050405020304" pitchFamily="18" charset="0"/>
              </a:rPr>
              <a:t>GOOGLE </a:t>
            </a:r>
            <a:r>
              <a:rPr lang="en-US" sz="4000" b="1" dirty="0" smtClean="0">
                <a:latin typeface="Times New Roman" panose="02020603050405020304" pitchFamily="18" charset="0"/>
                <a:cs typeface="Times New Roman" panose="02020603050405020304" pitchFamily="18" charset="0"/>
              </a:rPr>
              <a:t>SURVEY</a:t>
            </a:r>
            <a:endParaRPr lang="en-US" sz="4000" b="1" dirty="0">
              <a:latin typeface="Times New Roman" panose="02020603050405020304" pitchFamily="18" charset="0"/>
              <a:cs typeface="Times New Roman" panose="02020603050405020304" pitchFamily="18" charset="0"/>
            </a:endParaRPr>
          </a:p>
        </p:txBody>
      </p:sp>
      <p:sp>
        <p:nvSpPr>
          <p:cNvPr id="7182" name="Rectangle 14"/>
          <p:cNvSpPr>
            <a:spLocks noGrp="1" noChangeArrowheads="1"/>
          </p:cNvSpPr>
          <p:nvPr>
            <p:ph type="body" idx="1"/>
          </p:nvPr>
        </p:nvSpPr>
        <p:spPr>
          <a:xfrm>
            <a:off x="5072264" y="762001"/>
            <a:ext cx="3919336" cy="6028729"/>
          </a:xfrm>
        </p:spPr>
        <p:txBody>
          <a:bodyPr/>
          <a:lstStyle/>
          <a:p>
            <a:pPr marL="285750" indent="-285750">
              <a:lnSpc>
                <a:spcPct val="100000"/>
              </a:lnSpc>
              <a:buFont typeface="Arial" pitchFamily="34" charset="0"/>
              <a:buChar char="•"/>
            </a:pPr>
            <a:r>
              <a:rPr lang="en-US" sz="2400" dirty="0">
                <a:latin typeface="Times New Roman" panose="02020603050405020304" pitchFamily="18" charset="0"/>
                <a:cs typeface="Times New Roman" panose="02020603050405020304" pitchFamily="18" charset="0"/>
              </a:rPr>
              <a:t>Board Policy 407 requires that the Superintendent of Education report annually on the disposition of searches and </a:t>
            </a:r>
            <a:r>
              <a:rPr lang="en-US" sz="2400" dirty="0" smtClean="0">
                <a:latin typeface="Times New Roman" panose="02020603050405020304" pitchFamily="18" charset="0"/>
                <a:cs typeface="Times New Roman" panose="02020603050405020304" pitchFamily="18" charset="0"/>
              </a:rPr>
              <a:t>seizures. </a:t>
            </a:r>
            <a:endParaRPr lang="en-US" sz="2400" dirty="0">
              <a:latin typeface="Times New Roman" panose="02020603050405020304" pitchFamily="18" charset="0"/>
              <a:cs typeface="Times New Roman" panose="02020603050405020304" pitchFamily="18" charset="0"/>
            </a:endParaRPr>
          </a:p>
          <a:p>
            <a:pPr marL="285750" indent="-285750">
              <a:lnSpc>
                <a:spcPct val="100000"/>
              </a:lnSpc>
              <a:buFont typeface="Arial" pitchFamily="34" charset="0"/>
              <a:buChar char="•"/>
            </a:pPr>
            <a:r>
              <a:rPr lang="en-US" sz="2400" dirty="0">
                <a:latin typeface="Times New Roman" panose="02020603050405020304" pitchFamily="18" charset="0"/>
                <a:cs typeface="Times New Roman" panose="02020603050405020304" pitchFamily="18" charset="0"/>
              </a:rPr>
              <a:t>Survey is designed for schools to report the searches/seizures conducted.</a:t>
            </a:r>
          </a:p>
          <a:p>
            <a:pPr marL="285750" indent="-285750">
              <a:lnSpc>
                <a:spcPct val="100000"/>
              </a:lnSpc>
              <a:buFont typeface="Arial" pitchFamily="34" charset="0"/>
              <a:buChar char="•"/>
            </a:pPr>
            <a:r>
              <a:rPr lang="en-US" sz="2400" dirty="0">
                <a:latin typeface="Times New Roman" panose="02020603050405020304" pitchFamily="18" charset="0"/>
                <a:cs typeface="Times New Roman" panose="02020603050405020304" pitchFamily="18" charset="0"/>
              </a:rPr>
              <a:t> Each time a search is conducted, school admin should complete the survey.</a:t>
            </a:r>
          </a:p>
          <a:p>
            <a:pPr marL="285750" indent="-285750">
              <a:lnSpc>
                <a:spcPct val="100000"/>
              </a:lnSpc>
              <a:buFont typeface="Arial" pitchFamily="34" charset="0"/>
              <a:buChar char="•"/>
            </a:pPr>
            <a:r>
              <a:rPr lang="en-US" sz="2400" dirty="0">
                <a:latin typeface="Times New Roman" panose="02020603050405020304" pitchFamily="18" charset="0"/>
                <a:cs typeface="Times New Roman" panose="02020603050405020304" pitchFamily="18" charset="0"/>
              </a:rPr>
              <a:t>At the end of the year, the compilation of data will be submitted to the GEB for review.</a:t>
            </a:r>
          </a:p>
          <a:p>
            <a:endParaRPr lang="en-US" dirty="0"/>
          </a:p>
        </p:txBody>
      </p:sp>
      <p:pic>
        <p:nvPicPr>
          <p:cNvPr id="2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8912" y="762001"/>
            <a:ext cx="4923352"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00264" y="5867400"/>
            <a:ext cx="4572000" cy="923330"/>
          </a:xfrm>
          <a:prstGeom prst="rect">
            <a:avLst/>
          </a:prstGeom>
        </p:spPr>
        <p:txBody>
          <a:bodyPr>
            <a:spAutoFit/>
          </a:bodyPr>
          <a:lstStyle/>
          <a:p>
            <a:r>
              <a:rPr lang="en-US" b="1" i="1" dirty="0">
                <a:solidFill>
                  <a:srgbClr val="00B0F0"/>
                </a:solidFill>
              </a:rPr>
              <a:t>https://docs.google.com/a/gdoe.net/forms/d/1gdMQqbMtOtfqdT45GhLH0aGV0snJP7Fj4B-P3zrJ-FA/viewform</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1002279" y="152400"/>
            <a:ext cx="7391400" cy="1143000"/>
          </a:xfrm>
        </p:spPr>
        <p:txBody>
          <a:bodyPr/>
          <a:lstStyle/>
          <a:p>
            <a:pPr algn="ctr"/>
            <a:r>
              <a:rPr lang="en-US" sz="4000" b="1" dirty="0" smtClean="0">
                <a:latin typeface="Times New Roman" panose="02020603050405020304" pitchFamily="18" charset="0"/>
                <a:cs typeface="Times New Roman" panose="02020603050405020304" pitchFamily="18" charset="0"/>
              </a:rPr>
              <a:t>Search &amp; Seizure Data</a:t>
            </a:r>
            <a:endParaRPr lang="en-US" sz="4000" b="1" dirty="0">
              <a:latin typeface="Times New Roman" panose="02020603050405020304" pitchFamily="18" charset="0"/>
              <a:cs typeface="Times New Roman" panose="02020603050405020304" pitchFamily="18" charset="0"/>
            </a:endParaRPr>
          </a:p>
        </p:txBody>
      </p:sp>
      <p:graphicFrame>
        <p:nvGraphicFramePr>
          <p:cNvPr id="6" name="Chart 5"/>
          <p:cNvGraphicFramePr/>
          <p:nvPr>
            <p:extLst>
              <p:ext uri="{D42A27DB-BD31-4B8C-83A1-F6EECF244321}">
                <p14:modId xmlns:p14="http://schemas.microsoft.com/office/powerpoint/2010/main" val="1764858367"/>
              </p:ext>
            </p:extLst>
          </p:nvPr>
        </p:nvGraphicFramePr>
        <p:xfrm>
          <a:off x="304800" y="1295400"/>
          <a:ext cx="83820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1066800" y="152400"/>
            <a:ext cx="7391400" cy="914400"/>
          </a:xfrm>
        </p:spPr>
        <p:txBody>
          <a:bodyPr/>
          <a:lstStyle/>
          <a:p>
            <a:pPr algn="ctr"/>
            <a:r>
              <a:rPr lang="en-US" sz="4000" b="1" dirty="0" smtClean="0">
                <a:latin typeface="Times New Roman" panose="02020603050405020304" pitchFamily="18" charset="0"/>
                <a:cs typeface="Times New Roman" panose="02020603050405020304" pitchFamily="18" charset="0"/>
              </a:rPr>
              <a:t>DATA : SY 2015- 2016</a:t>
            </a:r>
            <a:endParaRPr lang="en-US" sz="4000" b="1" dirty="0">
              <a:latin typeface="Times New Roman" panose="02020603050405020304" pitchFamily="18" charset="0"/>
              <a:cs typeface="Times New Roman" panose="02020603050405020304" pitchFamily="18"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67864920"/>
              </p:ext>
            </p:extLst>
          </p:nvPr>
        </p:nvGraphicFramePr>
        <p:xfrm>
          <a:off x="228600" y="1219200"/>
          <a:ext cx="8763000" cy="5410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06256168">
  <a:themeElements>
    <a:clrScheme name="Training Presentation">
      <a:dk1>
        <a:srgbClr val="000000"/>
      </a:dk1>
      <a:lt1>
        <a:srgbClr val="FFFFFF"/>
      </a:lt1>
      <a:dk2>
        <a:srgbClr val="000000"/>
      </a:dk2>
      <a:lt2>
        <a:srgbClr val="808080"/>
      </a:lt2>
      <a:accent1>
        <a:srgbClr val="A6D1D0"/>
      </a:accent1>
      <a:accent2>
        <a:srgbClr val="284C6A"/>
      </a:accent2>
      <a:accent3>
        <a:srgbClr val="FFFF99"/>
      </a:accent3>
      <a:accent4>
        <a:srgbClr val="FFCC99"/>
      </a:accent4>
      <a:accent5>
        <a:srgbClr val="AAE2CA"/>
      </a:accent5>
      <a:accent6>
        <a:srgbClr val="2D2DB9"/>
      </a:accent6>
      <a:hlink>
        <a:srgbClr val="CCCCFF"/>
      </a:hlink>
      <a:folHlink>
        <a:srgbClr val="B2B2B2"/>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DCA1983-AE1E-48BE-8FC2-9B84073035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Employee training presentation</Template>
  <TotalTime>4190</TotalTime>
  <Words>2757</Words>
  <Application>Microsoft Office PowerPoint</Application>
  <PresentationFormat>On-screen Show (4:3)</PresentationFormat>
  <Paragraphs>263</Paragraphs>
  <Slides>36</Slides>
  <Notes>9</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36</vt:i4>
      </vt:variant>
    </vt:vector>
  </HeadingPairs>
  <TitlesOfParts>
    <vt:vector size="52" baseType="lpstr">
      <vt:lpstr>Gungsuh</vt:lpstr>
      <vt:lpstr>Arial</vt:lpstr>
      <vt:lpstr>Calibri</vt:lpstr>
      <vt:lpstr>Calibri Light</vt:lpstr>
      <vt:lpstr>Times New Roman</vt:lpstr>
      <vt:lpstr>Trebuchet MS</vt:lpstr>
      <vt:lpstr>Wingdings</vt:lpstr>
      <vt:lpstr>06256168</vt:lpstr>
      <vt:lpstr>Office Theme</vt:lpstr>
      <vt:lpstr>1_Office Theme</vt:lpstr>
      <vt:lpstr>2_Office Theme</vt:lpstr>
      <vt:lpstr>3_Office Theme</vt:lpstr>
      <vt:lpstr>4_Office Theme</vt:lpstr>
      <vt:lpstr>6_Office Theme</vt:lpstr>
      <vt:lpstr>5_Office Theme</vt:lpstr>
      <vt:lpstr>7_Office Theme</vt:lpstr>
      <vt:lpstr>SEARCH &amp; SEIZURE TRAINING</vt:lpstr>
      <vt:lpstr>OBJECTIVES</vt:lpstr>
      <vt:lpstr>AGENDA</vt:lpstr>
      <vt:lpstr>Standard Operating Procedures: 1200-010</vt:lpstr>
      <vt:lpstr>SOP: 1200-010 (continued)</vt:lpstr>
      <vt:lpstr>Board Policy: 407</vt:lpstr>
      <vt:lpstr>GOOGLE SURVEY</vt:lpstr>
      <vt:lpstr>Search &amp; Seizure Data</vt:lpstr>
      <vt:lpstr>DATA : SY 2015- 2016</vt:lpstr>
      <vt:lpstr>CONFISCATED ITEMS</vt:lpstr>
      <vt:lpstr>Confiscated Items Identified in  Google Survey – SY 15-16</vt:lpstr>
      <vt:lpstr>SEARCH AND SEIZURE TRAINING Legal Theory  and Application </vt:lpstr>
      <vt:lpstr>Presentation Topics:</vt:lpstr>
      <vt:lpstr>U.S. Constitution: Fourth Amendment </vt:lpstr>
      <vt:lpstr>U.S. Constitution: Fourth Amendment </vt:lpstr>
      <vt:lpstr>U.S. Supreme Court</vt:lpstr>
      <vt:lpstr>U.S. Supreme Court Summary</vt:lpstr>
      <vt:lpstr>GDOE Board Policy 407</vt:lpstr>
      <vt:lpstr>GDOE SOP 1200-010: Staff Training in Search and Seizures</vt:lpstr>
      <vt:lpstr>GDOE SOP1200-002</vt:lpstr>
      <vt:lpstr>SOP 1200-002</vt:lpstr>
      <vt:lpstr>Consensual Searches</vt:lpstr>
      <vt:lpstr>Consensual Searches</vt:lpstr>
      <vt:lpstr>Non-Consensual Searches</vt:lpstr>
      <vt:lpstr>Reasonable Suspicion</vt:lpstr>
      <vt:lpstr>Reasonable Suspicion</vt:lpstr>
      <vt:lpstr>Random Searches</vt:lpstr>
      <vt:lpstr>Blanket Administrative Searches</vt:lpstr>
      <vt:lpstr>SOP 1200-002</vt:lpstr>
      <vt:lpstr>PowerPoint Presentation</vt:lpstr>
      <vt:lpstr>PowerPoint Presentation</vt:lpstr>
      <vt:lpstr>Tactics, Techniques &amp; Procedures</vt:lpstr>
      <vt:lpstr> TRAINERS:</vt:lpstr>
      <vt:lpstr>PowerPoint Presentation</vt:lpstr>
      <vt:lpstr>The following documents can be accessed on the SSSD website: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&amp; SEIZURE TRAINING</dc:title>
  <dc:creator>NADINE T. CALVO</dc:creator>
  <cp:keywords/>
  <cp:lastModifiedBy>SAUNA M. SANTOS</cp:lastModifiedBy>
  <cp:revision>104</cp:revision>
  <cp:lastPrinted>1601-01-01T00:00:00Z</cp:lastPrinted>
  <dcterms:created xsi:type="dcterms:W3CDTF">2016-06-23T00:59:40Z</dcterms:created>
  <dcterms:modified xsi:type="dcterms:W3CDTF">2016-07-18T19:55:02Z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TC062561681033</vt:lpwstr>
  </property>
</Properties>
</file>