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4" r:id="rId4"/>
    <p:sldId id="263" r:id="rId5"/>
    <p:sldId id="257" r:id="rId6"/>
    <p:sldId id="258" r:id="rId7"/>
    <p:sldId id="259" r:id="rId8"/>
    <p:sldId id="260" r:id="rId9"/>
    <p:sldId id="261"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4" d="100"/>
          <a:sy n="74" d="100"/>
        </p:scale>
        <p:origin x="4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8/7/2018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8/7/2018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8/7/2018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1876097"/>
            <a:ext cx="8144134" cy="2230682"/>
          </a:xfrm>
        </p:spPr>
        <p:txBody>
          <a:bodyPr/>
          <a:lstStyle/>
          <a:p>
            <a:pPr algn="l"/>
            <a:r>
              <a:rPr lang="en-US" sz="7200" dirty="0" smtClean="0"/>
              <a:t>SEARCH &amp; SEIZURE</a:t>
            </a:r>
            <a:endParaRPr lang="en-US" sz="7200" dirty="0"/>
          </a:p>
        </p:txBody>
      </p:sp>
      <p:sp>
        <p:nvSpPr>
          <p:cNvPr id="3" name="Subtitle 2"/>
          <p:cNvSpPr>
            <a:spLocks noGrp="1"/>
          </p:cNvSpPr>
          <p:nvPr>
            <p:ph type="subTitle" idx="1"/>
          </p:nvPr>
        </p:nvSpPr>
        <p:spPr>
          <a:xfrm>
            <a:off x="115910" y="4224269"/>
            <a:ext cx="12076090" cy="2633731"/>
          </a:xfrm>
        </p:spPr>
        <p:txBody>
          <a:bodyPr>
            <a:noAutofit/>
          </a:bodyPr>
          <a:lstStyle/>
          <a:p>
            <a:pPr algn="l"/>
            <a:r>
              <a:rPr lang="en-US" sz="5400" b="1" dirty="0" smtClean="0">
                <a:solidFill>
                  <a:schemeClr val="bg1"/>
                </a:solidFill>
              </a:rPr>
              <a:t>VERBAL COMMANDS AND </a:t>
            </a:r>
            <a:endParaRPr lang="en-US" sz="5400" b="1" dirty="0">
              <a:solidFill>
                <a:schemeClr val="bg1"/>
              </a:solidFill>
            </a:endParaRPr>
          </a:p>
          <a:p>
            <a:pPr algn="l"/>
            <a:r>
              <a:rPr lang="en-US" sz="5400" b="1" dirty="0" smtClean="0">
                <a:solidFill>
                  <a:schemeClr val="bg1"/>
                </a:solidFill>
              </a:rPr>
              <a:t>ESCORTING PROCEDURE</a:t>
            </a:r>
            <a:r>
              <a:rPr lang="en-US" sz="5400" dirty="0" smtClean="0"/>
              <a:t>  </a:t>
            </a:r>
            <a:r>
              <a:rPr lang="en-US" sz="2800" dirty="0" smtClean="0"/>
              <a:t>OFFICER NADINE CALVO</a:t>
            </a:r>
          </a:p>
          <a:p>
            <a:r>
              <a:rPr lang="en-US" sz="2800" dirty="0" smtClean="0"/>
              <a:t>OFFICER CERA TAGUACTA</a:t>
            </a:r>
          </a:p>
          <a:p>
            <a:r>
              <a:rPr lang="en-US" sz="2800" dirty="0" smtClean="0"/>
              <a:t>OFFICER JOHN SAN NICOLAS</a:t>
            </a:r>
            <a:endParaRPr lang="en-US" sz="2800" dirty="0"/>
          </a:p>
        </p:txBody>
      </p:sp>
    </p:spTree>
    <p:extLst>
      <p:ext uri="{BB962C8B-B14F-4D97-AF65-F5344CB8AC3E}">
        <p14:creationId xmlns:p14="http://schemas.microsoft.com/office/powerpoint/2010/main" val="211724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VERBAL COMMANDS &amp; ESCORTING PROCEDURES</a:t>
            </a:r>
            <a:endParaRPr lang="en-US" dirty="0"/>
          </a:p>
        </p:txBody>
      </p:sp>
      <p:pic>
        <p:nvPicPr>
          <p:cNvPr id="3" name="Picture 2"/>
          <p:cNvPicPr>
            <a:picLocks noChangeAspect="1"/>
          </p:cNvPicPr>
          <p:nvPr/>
        </p:nvPicPr>
        <p:blipFill>
          <a:blip r:embed="rId2"/>
          <a:stretch>
            <a:fillRect/>
          </a:stretch>
        </p:blipFill>
        <p:spPr>
          <a:xfrm>
            <a:off x="6260835" y="2733391"/>
            <a:ext cx="5343030" cy="3553115"/>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p:cNvSpPr txBox="1"/>
          <p:nvPr/>
        </p:nvSpPr>
        <p:spPr>
          <a:xfrm>
            <a:off x="218942" y="2216441"/>
            <a:ext cx="5268310" cy="2862322"/>
          </a:xfrm>
          <a:prstGeom prst="rect">
            <a:avLst/>
          </a:prstGeom>
          <a:noFill/>
        </p:spPr>
        <p:txBody>
          <a:bodyPr wrap="square" rtlCol="0">
            <a:spAutoFit/>
          </a:bodyPr>
          <a:lstStyle/>
          <a:p>
            <a:r>
              <a:rPr lang="en-US" sz="6000" dirty="0" smtClean="0">
                <a:solidFill>
                  <a:schemeClr val="bg1"/>
                </a:solidFill>
              </a:rPr>
              <a:t>QUESTIONS, COMMENTS, CONCERNS????</a:t>
            </a:r>
            <a:endParaRPr lang="en-US" sz="6000" dirty="0">
              <a:solidFill>
                <a:schemeClr val="bg1"/>
              </a:solidFill>
            </a:endParaRPr>
          </a:p>
        </p:txBody>
      </p:sp>
    </p:spTree>
    <p:extLst>
      <p:ext uri="{BB962C8B-B14F-4D97-AF65-F5344CB8AC3E}">
        <p14:creationId xmlns:p14="http://schemas.microsoft.com/office/powerpoint/2010/main" val="281234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VERBAL COMMANDS &amp; ESCORTING PROCEDURES</a:t>
            </a:r>
          </a:p>
        </p:txBody>
      </p:sp>
      <p:sp>
        <p:nvSpPr>
          <p:cNvPr id="3" name="Content Placeholder 2"/>
          <p:cNvSpPr>
            <a:spLocks noGrp="1"/>
          </p:cNvSpPr>
          <p:nvPr>
            <p:ph idx="1"/>
          </p:nvPr>
        </p:nvSpPr>
        <p:spPr>
          <a:xfrm>
            <a:off x="0" y="1957588"/>
            <a:ext cx="12191999" cy="4790941"/>
          </a:xfrm>
        </p:spPr>
        <p:txBody>
          <a:bodyPr>
            <a:normAutofit/>
          </a:bodyPr>
          <a:lstStyle/>
          <a:p>
            <a:pPr marL="0" indent="0">
              <a:buNone/>
            </a:pPr>
            <a:r>
              <a:rPr lang="en-US" sz="4400" dirty="0" smtClean="0"/>
              <a:t>In a </a:t>
            </a:r>
            <a:r>
              <a:rPr lang="en-US" sz="4400" i="1" dirty="0" smtClean="0"/>
              <a:t>perfect</a:t>
            </a:r>
            <a:r>
              <a:rPr lang="en-US" sz="4400" dirty="0" smtClean="0"/>
              <a:t> setting, a proper escort </a:t>
            </a:r>
            <a:r>
              <a:rPr lang="en-US" sz="4400" i="1" dirty="0" smtClean="0"/>
              <a:t>should</a:t>
            </a:r>
            <a:r>
              <a:rPr lang="en-US" sz="4400" dirty="0" smtClean="0"/>
              <a:t> consist of two adults to one student. </a:t>
            </a:r>
            <a:r>
              <a:rPr lang="en-US" sz="4400" dirty="0"/>
              <a:t>W</a:t>
            </a:r>
            <a:r>
              <a:rPr lang="en-US" sz="4400" dirty="0" smtClean="0"/>
              <a:t>e all know that this is not always the case, and that in most situations, students may be escorted by one adult. However, for purposes of this training, we will demonstrate verbal commands and escorting procedures in pairs.  </a:t>
            </a:r>
            <a:endParaRPr lang="en-US" sz="4400" dirty="0"/>
          </a:p>
        </p:txBody>
      </p:sp>
    </p:spTree>
    <p:extLst>
      <p:ext uri="{BB962C8B-B14F-4D97-AF65-F5344CB8AC3E}">
        <p14:creationId xmlns:p14="http://schemas.microsoft.com/office/powerpoint/2010/main" val="3514631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9" y="753228"/>
            <a:ext cx="10152514" cy="1080938"/>
          </a:xfrm>
        </p:spPr>
        <p:txBody>
          <a:bodyPr/>
          <a:lstStyle/>
          <a:p>
            <a:pPr algn="ctr"/>
            <a:r>
              <a:rPr lang="en-US" b="1" dirty="0"/>
              <a:t>VERBAL COMMANDS &amp; ESCORTING PROCEDURES</a:t>
            </a:r>
            <a:endParaRPr lang="en-US" dirty="0"/>
          </a:p>
        </p:txBody>
      </p:sp>
      <p:sp>
        <p:nvSpPr>
          <p:cNvPr id="3" name="Content Placeholder 2"/>
          <p:cNvSpPr>
            <a:spLocks noGrp="1"/>
          </p:cNvSpPr>
          <p:nvPr>
            <p:ph idx="1"/>
          </p:nvPr>
        </p:nvSpPr>
        <p:spPr>
          <a:xfrm>
            <a:off x="141669" y="2034862"/>
            <a:ext cx="7109137" cy="4726546"/>
          </a:xfrm>
        </p:spPr>
        <p:txBody>
          <a:bodyPr>
            <a:normAutofit/>
          </a:bodyPr>
          <a:lstStyle/>
          <a:p>
            <a:pPr marL="0" indent="0">
              <a:buNone/>
            </a:pPr>
            <a:r>
              <a:rPr lang="en-US" sz="2500" dirty="0" smtClean="0">
                <a:solidFill>
                  <a:schemeClr val="bg1"/>
                </a:solidFill>
              </a:rPr>
              <a:t>When approaching a student, be as courteous and respectful as possible, in hopes that it will be reciprocated.  In most cases, students comply when approached in a positive manner.  </a:t>
            </a:r>
          </a:p>
          <a:p>
            <a:pPr marL="0" indent="0">
              <a:buNone/>
            </a:pPr>
            <a:r>
              <a:rPr lang="en-US" sz="2500" dirty="0" smtClean="0">
                <a:solidFill>
                  <a:schemeClr val="bg1"/>
                </a:solidFill>
              </a:rPr>
              <a:t>Typically, the student will question you about why they are being asked to go to the office or called out.  Try to keep the information to a minimum and just inform the student that you don’t know or are unsure of why they’re being called to the office, but at the same time, ensure them that you will be with them to find out.  Try to ease the student’s anxiety by remaining calm and encouraging.  </a:t>
            </a:r>
            <a:endParaRPr lang="en-US" sz="2500" dirty="0">
              <a:solidFill>
                <a:schemeClr val="bg1"/>
              </a:solidFill>
            </a:endParaRPr>
          </a:p>
        </p:txBody>
      </p:sp>
      <p:pic>
        <p:nvPicPr>
          <p:cNvPr id="5" name="Picture 4"/>
          <p:cNvPicPr>
            <a:picLocks noChangeAspect="1"/>
          </p:cNvPicPr>
          <p:nvPr/>
        </p:nvPicPr>
        <p:blipFill>
          <a:blip r:embed="rId2"/>
          <a:stretch>
            <a:fillRect/>
          </a:stretch>
        </p:blipFill>
        <p:spPr>
          <a:xfrm>
            <a:off x="8070693" y="2353982"/>
            <a:ext cx="3558930" cy="408830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439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VERBAL COMMANDS &amp; ESCORTING PROCEDURES</a:t>
            </a:r>
          </a:p>
        </p:txBody>
      </p:sp>
      <p:sp>
        <p:nvSpPr>
          <p:cNvPr id="18" name="Content Placeholder 17"/>
          <p:cNvSpPr>
            <a:spLocks noGrp="1"/>
          </p:cNvSpPr>
          <p:nvPr>
            <p:ph type="body" idx="1"/>
          </p:nvPr>
        </p:nvSpPr>
        <p:spPr>
          <a:xfrm>
            <a:off x="1" y="3817234"/>
            <a:ext cx="1821066" cy="1386730"/>
          </a:xfrm>
        </p:spPr>
        <p:txBody>
          <a:bodyPr>
            <a:normAutofit fontScale="92500"/>
          </a:bodyPr>
          <a:lstStyle/>
          <a:p>
            <a:pPr marL="0" indent="0">
              <a:buNone/>
            </a:pPr>
            <a:r>
              <a:rPr lang="en-US" sz="3600" b="1" dirty="0" smtClean="0">
                <a:solidFill>
                  <a:schemeClr val="bg1"/>
                </a:solidFill>
              </a:rPr>
              <a:t>REAR </a:t>
            </a:r>
            <a:r>
              <a:rPr lang="en-US" sz="3800" b="1" dirty="0" smtClean="0">
                <a:solidFill>
                  <a:schemeClr val="bg1"/>
                </a:solidFill>
              </a:rPr>
              <a:t>ESCORT</a:t>
            </a:r>
            <a:endParaRPr lang="en-US" sz="3800" b="1" dirty="0">
              <a:solidFill>
                <a:schemeClr val="bg1"/>
              </a:solidFill>
            </a:endParaRPr>
          </a:p>
        </p:txBody>
      </p:sp>
      <p:sp>
        <p:nvSpPr>
          <p:cNvPr id="24" name="Text Placeholder 23"/>
          <p:cNvSpPr>
            <a:spLocks noGrp="1"/>
          </p:cNvSpPr>
          <p:nvPr>
            <p:ph type="body" sz="half" idx="15"/>
          </p:nvPr>
        </p:nvSpPr>
        <p:spPr>
          <a:xfrm>
            <a:off x="2107412" y="2369714"/>
            <a:ext cx="765306" cy="3885782"/>
          </a:xfrm>
        </p:spPr>
        <p:txBody>
          <a:bodyPr>
            <a:noAutofit/>
          </a:bodyPr>
          <a:lstStyle/>
          <a:p>
            <a:endParaRPr lang="en-US" dirty="0"/>
          </a:p>
        </p:txBody>
      </p:sp>
      <p:sp>
        <p:nvSpPr>
          <p:cNvPr id="22" name="Text Placeholder 21"/>
          <p:cNvSpPr>
            <a:spLocks noGrp="1"/>
          </p:cNvSpPr>
          <p:nvPr>
            <p:ph type="body" sz="quarter" idx="3"/>
          </p:nvPr>
        </p:nvSpPr>
        <p:spPr>
          <a:xfrm>
            <a:off x="4801386" y="2125981"/>
            <a:ext cx="2588907" cy="732451"/>
          </a:xfrm>
        </p:spPr>
        <p:txBody>
          <a:bodyPr/>
          <a:lstStyle/>
          <a:p>
            <a:r>
              <a:rPr lang="en-US" sz="3600" b="1" dirty="0" smtClean="0">
                <a:solidFill>
                  <a:schemeClr val="bg1"/>
                </a:solidFill>
              </a:rPr>
              <a:t>STUDENT</a:t>
            </a:r>
            <a:endParaRPr lang="en-US" sz="3600" b="1" dirty="0">
              <a:solidFill>
                <a:schemeClr val="bg1"/>
              </a:solidFill>
            </a:endParaRPr>
          </a:p>
        </p:txBody>
      </p:sp>
      <p:sp>
        <p:nvSpPr>
          <p:cNvPr id="25" name="Text Placeholder 24"/>
          <p:cNvSpPr>
            <a:spLocks noGrp="1"/>
          </p:cNvSpPr>
          <p:nvPr>
            <p:ph type="body" sz="half" idx="16"/>
          </p:nvPr>
        </p:nvSpPr>
        <p:spPr>
          <a:xfrm>
            <a:off x="4649299" y="2909272"/>
            <a:ext cx="1777259" cy="2796069"/>
          </a:xfrm>
        </p:spPr>
        <p:txBody>
          <a:bodyPr/>
          <a:lstStyle/>
          <a:p>
            <a:endParaRPr lang="en-US" dirty="0"/>
          </a:p>
        </p:txBody>
      </p:sp>
      <p:sp>
        <p:nvSpPr>
          <p:cNvPr id="23" name="Text Placeholder 22"/>
          <p:cNvSpPr>
            <a:spLocks noGrp="1"/>
          </p:cNvSpPr>
          <p:nvPr>
            <p:ph type="body" sz="quarter" idx="13"/>
          </p:nvPr>
        </p:nvSpPr>
        <p:spPr>
          <a:xfrm>
            <a:off x="9984544" y="2909272"/>
            <a:ext cx="1897818" cy="1215700"/>
          </a:xfrm>
        </p:spPr>
        <p:txBody>
          <a:bodyPr/>
          <a:lstStyle/>
          <a:p>
            <a:r>
              <a:rPr lang="en-US" sz="3600" b="1" dirty="0" smtClean="0">
                <a:solidFill>
                  <a:schemeClr val="bg1"/>
                </a:solidFill>
              </a:rPr>
              <a:t>FRONT ESCORT</a:t>
            </a:r>
            <a:endParaRPr lang="en-US" sz="3600" b="1" dirty="0">
              <a:solidFill>
                <a:schemeClr val="bg1"/>
              </a:solidFill>
            </a:endParaRPr>
          </a:p>
        </p:txBody>
      </p:sp>
      <p:pic>
        <p:nvPicPr>
          <p:cNvPr id="27" name="Picture 26"/>
          <p:cNvPicPr>
            <a:picLocks noChangeAspect="1"/>
          </p:cNvPicPr>
          <p:nvPr/>
        </p:nvPicPr>
        <p:blipFill>
          <a:blip r:embed="rId2"/>
          <a:stretch>
            <a:fillRect/>
          </a:stretch>
        </p:blipFill>
        <p:spPr>
          <a:xfrm>
            <a:off x="7626147" y="2408347"/>
            <a:ext cx="2097206" cy="41334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6" name="Text Placeholder 25"/>
          <p:cNvSpPr>
            <a:spLocks noGrp="1"/>
          </p:cNvSpPr>
          <p:nvPr>
            <p:ph type="body" sz="half" idx="17"/>
          </p:nvPr>
        </p:nvSpPr>
        <p:spPr>
          <a:xfrm rot="10800000" flipV="1">
            <a:off x="7626147" y="2369714"/>
            <a:ext cx="2097206" cy="4133449"/>
          </a:xfrm>
        </p:spPr>
        <p:txBody>
          <a:bodyPr>
            <a:normAutofit/>
          </a:bodyPr>
          <a:lstStyle/>
          <a:p>
            <a:endParaRPr lang="en-US" dirty="0"/>
          </a:p>
        </p:txBody>
      </p:sp>
      <p:pic>
        <p:nvPicPr>
          <p:cNvPr id="19" name="Picture 18"/>
          <p:cNvPicPr>
            <a:picLocks noChangeAspect="1"/>
          </p:cNvPicPr>
          <p:nvPr/>
        </p:nvPicPr>
        <p:blipFill>
          <a:blip r:embed="rId3"/>
          <a:stretch>
            <a:fillRect/>
          </a:stretch>
        </p:blipFill>
        <p:spPr>
          <a:xfrm>
            <a:off x="4699272" y="2909272"/>
            <a:ext cx="2251052" cy="34898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 name="Picture 19"/>
          <p:cNvPicPr>
            <a:picLocks noChangeAspect="1"/>
          </p:cNvPicPr>
          <p:nvPr/>
        </p:nvPicPr>
        <p:blipFill>
          <a:blip r:embed="rId4"/>
          <a:stretch>
            <a:fillRect/>
          </a:stretch>
        </p:blipFill>
        <p:spPr>
          <a:xfrm>
            <a:off x="1889243" y="2369714"/>
            <a:ext cx="2103302" cy="41334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43474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VERBAL COMMANDS &amp; ESCORTING PROCEDURES</a:t>
            </a:r>
            <a:endParaRPr lang="en-US" b="1" dirty="0"/>
          </a:p>
        </p:txBody>
      </p:sp>
      <p:sp>
        <p:nvSpPr>
          <p:cNvPr id="3" name="Rectangle 2"/>
          <p:cNvSpPr/>
          <p:nvPr/>
        </p:nvSpPr>
        <p:spPr>
          <a:xfrm>
            <a:off x="493986" y="2014416"/>
            <a:ext cx="11535103" cy="2428293"/>
          </a:xfrm>
          <a:prstGeom prst="rect">
            <a:avLst/>
          </a:prstGeom>
        </p:spPr>
        <p:txBody>
          <a:bodyPr wrap="square">
            <a:spAutoFit/>
          </a:bodyPr>
          <a:lstStyle/>
          <a:p>
            <a:pPr marR="0" lvl="0">
              <a:lnSpc>
                <a:spcPct val="107000"/>
              </a:lnSpc>
              <a:spcBef>
                <a:spcPts val="0"/>
              </a:spcBef>
              <a:spcAft>
                <a:spcPts val="800"/>
              </a:spcAft>
              <a:buSzPts val="1200"/>
            </a:pPr>
            <a:r>
              <a:rPr lang="en-US" sz="4800" dirty="0" smtClean="0">
                <a:latin typeface="Calibri" panose="020F0502020204030204" pitchFamily="34" charset="0"/>
                <a:ea typeface="Calibri" panose="020F0502020204030204" pitchFamily="34" charset="0"/>
                <a:cs typeface="Times New Roman" panose="02020603050405020304" pitchFamily="18" charset="0"/>
              </a:rPr>
              <a:t>1.  Individuals </a:t>
            </a:r>
            <a:r>
              <a:rPr lang="en-US" sz="4800" dirty="0">
                <a:latin typeface="Calibri" panose="020F0502020204030204" pitchFamily="34" charset="0"/>
                <a:ea typeface="Calibri" panose="020F0502020204030204" pitchFamily="34" charset="0"/>
                <a:cs typeface="Times New Roman" panose="02020603050405020304" pitchFamily="18" charset="0"/>
              </a:rPr>
              <a:t>providing </a:t>
            </a:r>
            <a:r>
              <a:rPr lang="en-US" sz="4800" dirty="0" smtClean="0">
                <a:latin typeface="Calibri" panose="020F0502020204030204" pitchFamily="34" charset="0"/>
                <a:ea typeface="Calibri" panose="020F0502020204030204" pitchFamily="34" charset="0"/>
                <a:cs typeface="Times New Roman" panose="02020603050405020304" pitchFamily="18" charset="0"/>
              </a:rPr>
              <a:t>the escort </a:t>
            </a:r>
            <a:r>
              <a:rPr lang="en-US" sz="4800" dirty="0">
                <a:latin typeface="Calibri" panose="020F0502020204030204" pitchFamily="34" charset="0"/>
                <a:ea typeface="Calibri" panose="020F0502020204030204" pitchFamily="34" charset="0"/>
                <a:cs typeface="Times New Roman" panose="02020603050405020304" pitchFamily="18" charset="0"/>
              </a:rPr>
              <a:t>must maintain visual and verbal contact with the student(s) being </a:t>
            </a:r>
            <a:r>
              <a:rPr lang="en-US" sz="4800" dirty="0" smtClean="0">
                <a:latin typeface="Calibri" panose="020F0502020204030204" pitchFamily="34" charset="0"/>
                <a:ea typeface="Calibri" panose="020F0502020204030204" pitchFamily="34" charset="0"/>
                <a:cs typeface="Times New Roman" panose="02020603050405020304" pitchFamily="18" charset="0"/>
              </a:rPr>
              <a:t>escorted at all times.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67473" y="4719302"/>
            <a:ext cx="3226986" cy="183604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7547022" y="4542184"/>
            <a:ext cx="4056843" cy="20131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06966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VERBAL COMMANDS &amp; ESCORTING PROCEDURES</a:t>
            </a:r>
          </a:p>
        </p:txBody>
      </p:sp>
      <p:sp>
        <p:nvSpPr>
          <p:cNvPr id="4" name="Rectangle 3"/>
          <p:cNvSpPr/>
          <p:nvPr/>
        </p:nvSpPr>
        <p:spPr>
          <a:xfrm>
            <a:off x="0" y="1937197"/>
            <a:ext cx="6400799" cy="4808368"/>
          </a:xfrm>
          <a:prstGeom prst="rect">
            <a:avLst/>
          </a:prstGeom>
        </p:spPr>
        <p:txBody>
          <a:bodyPr wrap="square">
            <a:spAutoFit/>
          </a:bodyPr>
          <a:lstStyle/>
          <a:p>
            <a:pPr marR="0" lvl="0">
              <a:lnSpc>
                <a:spcPct val="107000"/>
              </a:lnSpc>
              <a:spcBef>
                <a:spcPts val="0"/>
              </a:spcBef>
              <a:spcAft>
                <a:spcPts val="800"/>
              </a:spcAft>
              <a:buSzPts val="1200"/>
            </a:pP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2.  Once </a:t>
            </a:r>
            <a:r>
              <a:rPr lang="en-US" sz="3600" dirty="0">
                <a:solidFill>
                  <a:srgbClr val="000000"/>
                </a:solidFill>
                <a:latin typeface="Calibri" panose="020F0502020204030204" pitchFamily="34" charset="0"/>
                <a:ea typeface="Calibri" panose="020F0502020204030204" pitchFamily="34" charset="0"/>
                <a:cs typeface="Helvetica" panose="020B0604020202020204" pitchFamily="34" charset="0"/>
              </a:rPr>
              <a:t>you begin </a:t>
            </a: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the escort</a:t>
            </a:r>
            <a:r>
              <a:rPr lang="en-US" sz="3600" dirty="0">
                <a:solidFill>
                  <a:srgbClr val="000000"/>
                </a:solidFill>
                <a:latin typeface="Calibri" panose="020F0502020204030204" pitchFamily="34" charset="0"/>
                <a:ea typeface="Calibri" panose="020F0502020204030204" pitchFamily="34" charset="0"/>
                <a:cs typeface="Helvetica" panose="020B0604020202020204" pitchFamily="34" charset="0"/>
              </a:rPr>
              <a:t>, while focusing on external threats, always pay close attention to the </a:t>
            </a: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student; </a:t>
            </a:r>
            <a:r>
              <a:rPr lang="en-US" sz="3600" dirty="0">
                <a:solidFill>
                  <a:srgbClr val="000000"/>
                </a:solidFill>
                <a:latin typeface="Calibri" panose="020F0502020204030204" pitchFamily="34" charset="0"/>
                <a:ea typeface="Calibri" panose="020F0502020204030204" pitchFamily="34" charset="0"/>
                <a:cs typeface="Helvetica" panose="020B0604020202020204" pitchFamily="34" charset="0"/>
              </a:rPr>
              <a:t>what </a:t>
            </a: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he/she </a:t>
            </a:r>
            <a:r>
              <a:rPr lang="en-US" sz="3600" dirty="0">
                <a:solidFill>
                  <a:srgbClr val="000000"/>
                </a:solidFill>
                <a:latin typeface="Calibri" panose="020F0502020204030204" pitchFamily="34" charset="0"/>
                <a:ea typeface="Calibri" panose="020F0502020204030204" pitchFamily="34" charset="0"/>
                <a:cs typeface="Helvetica" panose="020B0604020202020204" pitchFamily="34" charset="0"/>
              </a:rPr>
              <a:t>is doing, and </a:t>
            </a: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if he/she is concentrating on anything specific that may look suspicious in nature.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542290" y="2311112"/>
            <a:ext cx="3352823" cy="1925608"/>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9043250" y="4713666"/>
            <a:ext cx="2753569" cy="180304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80239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VERBAL COMMANDS &amp; ESCORTING PROCEDURES</a:t>
            </a:r>
          </a:p>
        </p:txBody>
      </p:sp>
      <p:sp>
        <p:nvSpPr>
          <p:cNvPr id="3" name="Rectangle 2"/>
          <p:cNvSpPr/>
          <p:nvPr/>
        </p:nvSpPr>
        <p:spPr>
          <a:xfrm>
            <a:off x="0" y="1834166"/>
            <a:ext cx="6786944" cy="4799327"/>
          </a:xfrm>
          <a:prstGeom prst="rect">
            <a:avLst/>
          </a:prstGeom>
        </p:spPr>
        <p:txBody>
          <a:bodyPr wrap="square">
            <a:spAutoFit/>
          </a:bodyPr>
          <a:lstStyle/>
          <a:p>
            <a:pPr marR="0" lvl="0">
              <a:lnSpc>
                <a:spcPct val="107000"/>
              </a:lnSpc>
              <a:spcBef>
                <a:spcPts val="0"/>
              </a:spcBef>
              <a:spcAft>
                <a:spcPts val="800"/>
              </a:spcAft>
              <a:buSzPts val="1200"/>
            </a:pPr>
            <a:r>
              <a:rPr lang="en-US" sz="4800" dirty="0" smtClean="0">
                <a:latin typeface="Calibri" panose="020F0502020204030204" pitchFamily="34" charset="0"/>
                <a:ea typeface="Calibri" panose="020F0502020204030204" pitchFamily="34" charset="0"/>
                <a:cs typeface="Helvetica" panose="020B0604020202020204" pitchFamily="34" charset="0"/>
              </a:rPr>
              <a:t>3.  Watch </a:t>
            </a:r>
            <a:r>
              <a:rPr lang="en-US" sz="4800" dirty="0">
                <a:latin typeface="Calibri" panose="020F0502020204030204" pitchFamily="34" charset="0"/>
                <a:ea typeface="Calibri" panose="020F0502020204030204" pitchFamily="34" charset="0"/>
                <a:cs typeface="Helvetica" panose="020B0604020202020204" pitchFamily="34" charset="0"/>
              </a:rPr>
              <a:t>for suspicious actions while escorting the student to the main office. Remember that </a:t>
            </a:r>
            <a:r>
              <a:rPr lang="en-US" sz="4800" dirty="0" smtClean="0">
                <a:latin typeface="Calibri" panose="020F0502020204030204" pitchFamily="34" charset="0"/>
                <a:ea typeface="Calibri" panose="020F0502020204030204" pitchFamily="34" charset="0"/>
                <a:cs typeface="Helvetica" panose="020B0604020202020204" pitchFamily="34" charset="0"/>
              </a:rPr>
              <a:t>you have  </a:t>
            </a:r>
            <a:r>
              <a:rPr lang="en-US" sz="4800" dirty="0">
                <a:latin typeface="Calibri" panose="020F0502020204030204" pitchFamily="34" charset="0"/>
                <a:ea typeface="Calibri" panose="020F0502020204030204" pitchFamily="34" charset="0"/>
                <a:cs typeface="Helvetica" panose="020B0604020202020204" pitchFamily="34" charset="0"/>
              </a:rPr>
              <a:t>to be watching to see a </a:t>
            </a:r>
            <a:r>
              <a:rPr lang="en-US" sz="4800" dirty="0" smtClean="0">
                <a:latin typeface="Calibri" panose="020F0502020204030204" pitchFamily="34" charset="0"/>
                <a:ea typeface="Calibri" panose="020F0502020204030204" pitchFamily="34" charset="0"/>
                <a:cs typeface="Helvetica" panose="020B0604020202020204" pitchFamily="34" charset="0"/>
              </a:rPr>
              <a:t>problem.</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60653" y="2331212"/>
            <a:ext cx="4675031" cy="35515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96616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VERBAL COMMANDS &amp; ESCORTING PROCEDURES</a:t>
            </a:r>
          </a:p>
        </p:txBody>
      </p:sp>
      <p:sp>
        <p:nvSpPr>
          <p:cNvPr id="4" name="Rectangle 3"/>
          <p:cNvSpPr/>
          <p:nvPr/>
        </p:nvSpPr>
        <p:spPr>
          <a:xfrm>
            <a:off x="0" y="2042837"/>
            <a:ext cx="7225048" cy="4808368"/>
          </a:xfrm>
          <a:prstGeom prst="rect">
            <a:avLst/>
          </a:prstGeom>
        </p:spPr>
        <p:txBody>
          <a:bodyPr wrap="square">
            <a:spAutoFit/>
          </a:bodyPr>
          <a:lstStyle/>
          <a:p>
            <a:pPr marR="0" lvl="0">
              <a:lnSpc>
                <a:spcPct val="107000"/>
              </a:lnSpc>
              <a:spcBef>
                <a:spcPts val="0"/>
              </a:spcBef>
              <a:spcAft>
                <a:spcPts val="800"/>
              </a:spcAft>
              <a:buSzPts val="1200"/>
            </a:pP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4.  Stay close enough </a:t>
            </a:r>
            <a:r>
              <a:rPr lang="en-US" sz="3600" dirty="0">
                <a:solidFill>
                  <a:srgbClr val="000000"/>
                </a:solidFill>
                <a:latin typeface="Calibri" panose="020F0502020204030204" pitchFamily="34" charset="0"/>
                <a:ea typeface="Calibri" panose="020F0502020204030204" pitchFamily="34" charset="0"/>
                <a:cs typeface="Helvetica" panose="020B0604020202020204" pitchFamily="34" charset="0"/>
              </a:rPr>
              <a:t>to the </a:t>
            </a: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student so that you are able to react if necessary. </a:t>
            </a:r>
            <a:r>
              <a:rPr lang="en-US" sz="3600" dirty="0">
                <a:solidFill>
                  <a:srgbClr val="000000"/>
                </a:solidFill>
                <a:latin typeface="Calibri" panose="020F0502020204030204" pitchFamily="34" charset="0"/>
                <a:ea typeface="Calibri" panose="020F0502020204030204" pitchFamily="34" charset="0"/>
                <a:cs typeface="Helvetica" panose="020B0604020202020204" pitchFamily="34" charset="0"/>
              </a:rPr>
              <a:t>Remember to walk behind the student and adopt a “hands on” approach </a:t>
            </a: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when escorting, in </a:t>
            </a:r>
            <a:r>
              <a:rPr lang="en-US" sz="3600" dirty="0">
                <a:solidFill>
                  <a:srgbClr val="000000"/>
                </a:solidFill>
                <a:latin typeface="Calibri" panose="020F0502020204030204" pitchFamily="34" charset="0"/>
                <a:ea typeface="Calibri" panose="020F0502020204030204" pitchFamily="34" charset="0"/>
                <a:cs typeface="Helvetica" panose="020B0604020202020204" pitchFamily="34" charset="0"/>
              </a:rPr>
              <a:t>order to avoid attempts by the student to assault you, flee from you, or fall down (which can lead to </a:t>
            </a:r>
            <a:r>
              <a:rPr lang="en-US" sz="3600" dirty="0" smtClean="0">
                <a:solidFill>
                  <a:srgbClr val="000000"/>
                </a:solidFill>
                <a:latin typeface="Calibri" panose="020F0502020204030204" pitchFamily="34" charset="0"/>
                <a:ea typeface="Calibri" panose="020F0502020204030204" pitchFamily="34" charset="0"/>
                <a:cs typeface="Helvetica" panose="020B0604020202020204" pitchFamily="34" charset="0"/>
              </a:rPr>
              <a:t>injuries).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844910" y="2485622"/>
            <a:ext cx="3709115" cy="37091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227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VERBAL COMMANDS &amp; ESCORTING PROCEDURES</a:t>
            </a:r>
          </a:p>
        </p:txBody>
      </p:sp>
      <p:sp>
        <p:nvSpPr>
          <p:cNvPr id="3" name="Rectangle 2"/>
          <p:cNvSpPr/>
          <p:nvPr/>
        </p:nvSpPr>
        <p:spPr>
          <a:xfrm>
            <a:off x="0" y="1924318"/>
            <a:ext cx="7856113" cy="4808368"/>
          </a:xfrm>
          <a:prstGeom prst="rect">
            <a:avLst/>
          </a:prstGeom>
        </p:spPr>
        <p:txBody>
          <a:bodyPr wrap="square">
            <a:spAutoFit/>
          </a:bodyPr>
          <a:lstStyle/>
          <a:p>
            <a:pPr marR="0" lvl="0">
              <a:lnSpc>
                <a:spcPct val="107000"/>
              </a:lnSpc>
              <a:spcBef>
                <a:spcPts val="0"/>
              </a:spcBef>
              <a:spcAft>
                <a:spcPts val="800"/>
              </a:spcAft>
              <a:buSzPts val="1200"/>
            </a:pPr>
            <a:r>
              <a:rPr lang="en-US" sz="3600" dirty="0" smtClean="0">
                <a:latin typeface="Calibri" panose="020F0502020204030204" pitchFamily="34" charset="0"/>
                <a:ea typeface="Calibri" panose="020F0502020204030204" pitchFamily="34" charset="0"/>
                <a:cs typeface="Helvetica" panose="020B0604020202020204" pitchFamily="34" charset="0"/>
              </a:rPr>
              <a:t>5.  If </a:t>
            </a:r>
            <a:r>
              <a:rPr lang="en-US" sz="3600" dirty="0">
                <a:latin typeface="Calibri" panose="020F0502020204030204" pitchFamily="34" charset="0"/>
                <a:ea typeface="Calibri" panose="020F0502020204030204" pitchFamily="34" charset="0"/>
                <a:cs typeface="Helvetica" panose="020B0604020202020204" pitchFamily="34" charset="0"/>
              </a:rPr>
              <a:t>the student discards an item while being </a:t>
            </a:r>
            <a:r>
              <a:rPr lang="en-US" sz="3600" dirty="0" smtClean="0">
                <a:latin typeface="Calibri" panose="020F0502020204030204" pitchFamily="34" charset="0"/>
                <a:ea typeface="Calibri" panose="020F0502020204030204" pitchFamily="34" charset="0"/>
                <a:cs typeface="Helvetica" panose="020B0604020202020204" pitchFamily="34" charset="0"/>
              </a:rPr>
              <a:t>escorted, </a:t>
            </a:r>
            <a:r>
              <a:rPr lang="en-US" sz="3600" dirty="0">
                <a:latin typeface="Calibri" panose="020F0502020204030204" pitchFamily="34" charset="0"/>
                <a:ea typeface="Calibri" panose="020F0502020204030204" pitchFamily="34" charset="0"/>
                <a:cs typeface="Helvetica" panose="020B0604020202020204" pitchFamily="34" charset="0"/>
              </a:rPr>
              <a:t>immediately stop the escort and inform the front escort to maintain control of the student, while the rear escort retrieves the contraband. Once the contraband is retrieved, immediately proceed to the </a:t>
            </a:r>
            <a:r>
              <a:rPr lang="en-US" sz="3600" dirty="0" smtClean="0">
                <a:latin typeface="Calibri" panose="020F0502020204030204" pitchFamily="34" charset="0"/>
                <a:ea typeface="Calibri" panose="020F0502020204030204" pitchFamily="34" charset="0"/>
                <a:cs typeface="Helvetica" panose="020B0604020202020204" pitchFamily="34" charset="0"/>
              </a:rPr>
              <a:t>main office and report it </a:t>
            </a:r>
            <a:r>
              <a:rPr lang="en-US" sz="3600" dirty="0">
                <a:latin typeface="Calibri" panose="020F0502020204030204" pitchFamily="34" charset="0"/>
                <a:ea typeface="Calibri" panose="020F0502020204030204" pitchFamily="34" charset="0"/>
                <a:cs typeface="Helvetica" panose="020B0604020202020204" pitchFamily="34" charset="0"/>
              </a:rPr>
              <a:t>to </a:t>
            </a:r>
            <a:r>
              <a:rPr lang="en-US" sz="3600" dirty="0" smtClean="0">
                <a:latin typeface="Calibri" panose="020F0502020204030204" pitchFamily="34" charset="0"/>
                <a:ea typeface="Calibri" panose="020F0502020204030204" pitchFamily="34" charset="0"/>
                <a:cs typeface="Helvetica" panose="020B0604020202020204" pitchFamily="34" charset="0"/>
              </a:rPr>
              <a:t>the school administrator.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190962" y="2669213"/>
            <a:ext cx="3618964" cy="305229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2792448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326</TotalTime>
  <Words>458</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vt:lpstr>
      <vt:lpstr>Times New Roman</vt:lpstr>
      <vt:lpstr>Trebuchet MS</vt:lpstr>
      <vt:lpstr>Berlin</vt:lpstr>
      <vt:lpstr>SEARCH &amp; SEIZURE</vt:lpstr>
      <vt:lpstr>VERBAL COMMANDS &amp; ESCORTING PROCEDURES</vt:lpstr>
      <vt:lpstr>VERBAL COMMANDS &amp; ESCORTING PROCEDURES</vt:lpstr>
      <vt:lpstr>VERBAL COMMANDS &amp; ESCORTING PROCEDURES</vt:lpstr>
      <vt:lpstr>VERBAL COMMANDS &amp; ESCORTING PROCEDURES</vt:lpstr>
      <vt:lpstr>VERBAL COMMANDS &amp; ESCORTING PROCEDURES</vt:lpstr>
      <vt:lpstr>VERBAL COMMANDS &amp; ESCORTING PROCEDURES</vt:lpstr>
      <vt:lpstr>VERBAL COMMANDS &amp; ESCORTING PROCEDURES</vt:lpstr>
      <vt:lpstr>VERBAL COMMANDS &amp; ESCORTING PROCEDURES</vt:lpstr>
      <vt:lpstr>VERBAL COMMANDS &amp; ESCORTING PROCEDURES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SEIZURE</dc:title>
  <dc:creator>STUDENT LT. OKHS</dc:creator>
  <cp:lastModifiedBy>SAUNA M. SANTOS</cp:lastModifiedBy>
  <cp:revision>24</cp:revision>
  <dcterms:created xsi:type="dcterms:W3CDTF">2017-06-26T22:17:17Z</dcterms:created>
  <dcterms:modified xsi:type="dcterms:W3CDTF">2018-08-07T04:54:07Z</dcterms:modified>
</cp:coreProperties>
</file>