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64" r:id="rId5"/>
    <p:sldId id="271" r:id="rId6"/>
    <p:sldId id="259" r:id="rId7"/>
    <p:sldId id="266" r:id="rId8"/>
    <p:sldId id="260" r:id="rId9"/>
    <p:sldId id="262" r:id="rId10"/>
    <p:sldId id="261" r:id="rId11"/>
    <p:sldId id="276" r:id="rId12"/>
    <p:sldId id="277" r:id="rId13"/>
    <p:sldId id="265" r:id="rId14"/>
    <p:sldId id="267" r:id="rId15"/>
    <p:sldId id="275" r:id="rId16"/>
    <p:sldId id="274" r:id="rId17"/>
    <p:sldId id="273"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900" y="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9271AD8B-8982-4A04-8326-CE517D93A3EF}" type="datetimeFigureOut">
              <a:rPr lang="en-US" smtClean="0"/>
              <a:t>2/10/2014</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072CA08B-28A6-4F61-8F8E-A151370E92B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271AD8B-8982-4A04-8326-CE517D93A3EF}" type="datetimeFigureOut">
              <a:rPr lang="en-US" smtClean="0"/>
              <a:t>2/10/2014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72CA08B-28A6-4F61-8F8E-A151370E92B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9271AD8B-8982-4A04-8326-CE517D93A3EF}" type="datetimeFigureOut">
              <a:rPr lang="en-US" smtClean="0"/>
              <a:t>2/10/2014</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072CA08B-28A6-4F61-8F8E-A151370E92B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271AD8B-8982-4A04-8326-CE517D93A3EF}" type="datetimeFigureOut">
              <a:rPr lang="en-US" smtClean="0"/>
              <a:t>2/10/2014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72CA08B-28A6-4F61-8F8E-A151370E92B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9271AD8B-8982-4A04-8326-CE517D93A3EF}" type="datetimeFigureOut">
              <a:rPr lang="en-US" smtClean="0"/>
              <a:t>2/10/2014</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072CA08B-28A6-4F61-8F8E-A151370E92B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271AD8B-8982-4A04-8326-CE517D93A3EF}" type="datetimeFigureOut">
              <a:rPr lang="en-US" smtClean="0"/>
              <a:t>2/10/2014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72CA08B-28A6-4F61-8F8E-A151370E92B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271AD8B-8982-4A04-8326-CE517D93A3EF}" type="datetimeFigureOut">
              <a:rPr lang="en-US" smtClean="0"/>
              <a:t>2/10/2014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72CA08B-28A6-4F61-8F8E-A151370E92B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271AD8B-8982-4A04-8326-CE517D93A3EF}" type="datetimeFigureOut">
              <a:rPr lang="en-US" smtClean="0"/>
              <a:t>2/10/2014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72CA08B-28A6-4F61-8F8E-A151370E92B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9271AD8B-8982-4A04-8326-CE517D93A3EF}" type="datetimeFigureOut">
              <a:rPr lang="en-US" smtClean="0"/>
              <a:t>2/10/2014</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072CA08B-28A6-4F61-8F8E-A151370E92B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271AD8B-8982-4A04-8326-CE517D93A3EF}" type="datetimeFigureOut">
              <a:rPr lang="en-US" smtClean="0"/>
              <a:t>2/10/2014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72CA08B-28A6-4F61-8F8E-A151370E92B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9271AD8B-8982-4A04-8326-CE517D93A3EF}" type="datetimeFigureOut">
              <a:rPr lang="en-US" smtClean="0"/>
              <a:t>2/10/2014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72CA08B-28A6-4F61-8F8E-A151370E92B3}" type="slidenum">
              <a:rPr lang="en-US" smtClean="0"/>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9271AD8B-8982-4A04-8326-CE517D93A3EF}" type="datetimeFigureOut">
              <a:rPr lang="en-US" smtClean="0"/>
              <a:t>2/10/2014</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072CA08B-28A6-4F61-8F8E-A151370E92B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Honor Society Of Nurses</a:t>
            </a:r>
            <a:br>
              <a:rPr lang="en-US" smtClean="0"/>
            </a:br>
            <a:r>
              <a:rPr lang="en-US" smtClean="0"/>
              <a:t>Sigma Theta Tau International</a:t>
            </a:r>
            <a:endParaRPr lang="en-US" dirty="0"/>
          </a:p>
        </p:txBody>
      </p:sp>
      <p:sp>
        <p:nvSpPr>
          <p:cNvPr id="3" name="Subtitle 2"/>
          <p:cNvSpPr>
            <a:spLocks noGrp="1"/>
          </p:cNvSpPr>
          <p:nvPr>
            <p:ph type="subTitle" idx="1"/>
          </p:nvPr>
        </p:nvSpPr>
        <p:spPr/>
        <p:txBody>
          <a:bodyPr>
            <a:normAutofit lnSpcReduction="10000"/>
          </a:bodyPr>
          <a:lstStyle/>
          <a:p>
            <a:r>
              <a:rPr lang="en-US" smtClean="0"/>
              <a:t>Anna Varghese</a:t>
            </a:r>
          </a:p>
          <a:p>
            <a:r>
              <a:rPr lang="en-US" smtClean="0"/>
              <a:t>R.N.M.S.N</a:t>
            </a:r>
          </a:p>
          <a:p>
            <a:r>
              <a:rPr lang="en-US" smtClean="0"/>
              <a:t>Faculty , U.O.G</a:t>
            </a:r>
            <a:endParaRPr lang="en-US" dirty="0"/>
          </a:p>
        </p:txBody>
      </p:sp>
    </p:spTree>
    <p:extLst>
      <p:ext uri="{BB962C8B-B14F-4D97-AF65-F5344CB8AC3E}">
        <p14:creationId xmlns:p14="http://schemas.microsoft.com/office/powerpoint/2010/main" val="14601622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Nurse</a:t>
            </a:r>
            <a:endParaRPr lang="en-US" dirty="0"/>
          </a:p>
        </p:txBody>
      </p:sp>
      <p:sp>
        <p:nvSpPr>
          <p:cNvPr id="3" name="Content Placeholder 2"/>
          <p:cNvSpPr>
            <a:spLocks noGrp="1"/>
          </p:cNvSpPr>
          <p:nvPr>
            <p:ph idx="1"/>
          </p:nvPr>
        </p:nvSpPr>
        <p:spPr/>
        <p:txBody>
          <a:bodyPr>
            <a:normAutofit/>
          </a:bodyPr>
          <a:lstStyle/>
          <a:p>
            <a:r>
              <a:rPr lang="en-US" dirty="0" smtClean="0"/>
              <a:t>Hold a minimum of a baccalaureate degree or the equivalent in any field.</a:t>
            </a:r>
          </a:p>
          <a:p>
            <a:r>
              <a:rPr lang="en-US" dirty="0" smtClean="0"/>
              <a:t>Registered Nurses with a baccalaureate degree or the equivalent in nursing are eligible.</a:t>
            </a:r>
          </a:p>
          <a:p>
            <a:r>
              <a:rPr lang="en-US" dirty="0" smtClean="0"/>
              <a:t>Registered nurses with a baccalaureate degree in fields other than nursing are also eligible for membership.</a:t>
            </a:r>
            <a:endParaRPr lang="en-US" dirty="0"/>
          </a:p>
        </p:txBody>
      </p:sp>
    </p:spTree>
    <p:extLst>
      <p:ext uri="{BB962C8B-B14F-4D97-AF65-F5344CB8AC3E}">
        <p14:creationId xmlns:p14="http://schemas.microsoft.com/office/powerpoint/2010/main" val="33641990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Nurse Leaders: Criteria </a:t>
            </a:r>
            <a:endParaRPr lang="en-US" dirty="0"/>
          </a:p>
        </p:txBody>
      </p:sp>
      <p:sp>
        <p:nvSpPr>
          <p:cNvPr id="3" name="Content Placeholder 2"/>
          <p:cNvSpPr>
            <a:spLocks noGrp="1"/>
          </p:cNvSpPr>
          <p:nvPr>
            <p:ph idx="1"/>
          </p:nvPr>
        </p:nvSpPr>
        <p:spPr>
          <a:xfrm>
            <a:off x="457200" y="1447800"/>
            <a:ext cx="7239000" cy="5007936"/>
          </a:xfrm>
        </p:spPr>
        <p:txBody>
          <a:bodyPr>
            <a:normAutofit/>
          </a:bodyPr>
          <a:lstStyle/>
          <a:p>
            <a:pPr marL="0" indent="0">
              <a:buNone/>
            </a:pPr>
            <a:r>
              <a:rPr lang="en-US" dirty="0"/>
              <a:t>Nurse Leader Candidates must:</a:t>
            </a:r>
          </a:p>
          <a:p>
            <a:r>
              <a:rPr lang="en-US" dirty="0" smtClean="0"/>
              <a:t>Be </a:t>
            </a:r>
            <a:r>
              <a:rPr lang="en-US" dirty="0"/>
              <a:t>legally recognized to practice nursing in his/her country</a:t>
            </a:r>
          </a:p>
          <a:p>
            <a:r>
              <a:rPr lang="en-US" dirty="0" smtClean="0"/>
              <a:t>Have </a:t>
            </a:r>
            <a:r>
              <a:rPr lang="en-US" dirty="0"/>
              <a:t>a minimum of a baccalaureate degree or the equivalent in any field</a:t>
            </a:r>
          </a:p>
          <a:p>
            <a:r>
              <a:rPr lang="en-US" dirty="0" smtClean="0"/>
              <a:t>Demonstrate </a:t>
            </a:r>
            <a:r>
              <a:rPr lang="en-US" dirty="0"/>
              <a:t>achievement in nursing </a:t>
            </a:r>
          </a:p>
          <a:p>
            <a:r>
              <a:rPr lang="en-US" dirty="0" smtClean="0"/>
              <a:t>Candidates </a:t>
            </a:r>
            <a:r>
              <a:rPr lang="en-US" dirty="0"/>
              <a:t>will be asked to explain how they have met the Achievement in Nursing Categories</a:t>
            </a:r>
          </a:p>
          <a:p>
            <a:endParaRPr lang="en-US" dirty="0"/>
          </a:p>
          <a:p>
            <a:endParaRPr lang="en-US" dirty="0"/>
          </a:p>
        </p:txBody>
      </p:sp>
    </p:spTree>
    <p:extLst>
      <p:ext uri="{BB962C8B-B14F-4D97-AF65-F5344CB8AC3E}">
        <p14:creationId xmlns:p14="http://schemas.microsoft.com/office/powerpoint/2010/main" val="17258046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Nurse Leaders</a:t>
            </a:r>
            <a:endParaRPr lang="en-US" dirty="0"/>
          </a:p>
        </p:txBody>
      </p:sp>
      <p:sp>
        <p:nvSpPr>
          <p:cNvPr id="3" name="Content Placeholder 2"/>
          <p:cNvSpPr>
            <a:spLocks noGrp="1"/>
          </p:cNvSpPr>
          <p:nvPr>
            <p:ph idx="1"/>
          </p:nvPr>
        </p:nvSpPr>
        <p:spPr/>
        <p:txBody>
          <a:bodyPr/>
          <a:lstStyle/>
          <a:p>
            <a:pPr marL="0" indent="0">
              <a:buNone/>
            </a:pPr>
            <a:r>
              <a:rPr lang="en-US" dirty="0"/>
              <a:t>Examples of nursing excellence: </a:t>
            </a:r>
          </a:p>
          <a:p>
            <a:r>
              <a:rPr lang="en-US" dirty="0" err="1"/>
              <a:t>Preceptorship</a:t>
            </a:r>
            <a:endParaRPr lang="en-US" dirty="0"/>
          </a:p>
          <a:p>
            <a:r>
              <a:rPr lang="en-US" dirty="0"/>
              <a:t>Publication</a:t>
            </a:r>
          </a:p>
          <a:p>
            <a:r>
              <a:rPr lang="en-US" dirty="0"/>
              <a:t>Service on a board, or advisory council</a:t>
            </a:r>
          </a:p>
          <a:p>
            <a:r>
              <a:rPr lang="en-US" dirty="0"/>
              <a:t>Community outreach</a:t>
            </a:r>
          </a:p>
          <a:p>
            <a:r>
              <a:rPr lang="en-US" dirty="0"/>
              <a:t>Adjunct Instructor</a:t>
            </a:r>
          </a:p>
          <a:p>
            <a:r>
              <a:rPr lang="en-US" dirty="0"/>
              <a:t>Policy development</a:t>
            </a:r>
          </a:p>
          <a:p>
            <a:endParaRPr lang="en-US" dirty="0"/>
          </a:p>
        </p:txBody>
      </p:sp>
    </p:spTree>
    <p:extLst>
      <p:ext uri="{BB962C8B-B14F-4D97-AF65-F5344CB8AC3E}">
        <p14:creationId xmlns:p14="http://schemas.microsoft.com/office/powerpoint/2010/main" val="18028440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239000" cy="914400"/>
          </a:xfrm>
        </p:spPr>
        <p:txBody>
          <a:bodyPr>
            <a:normAutofit fontScale="90000"/>
          </a:bodyPr>
          <a:lstStyle/>
          <a:p>
            <a:r>
              <a:rPr lang="en-US" dirty="0"/>
              <a:t/>
            </a:r>
            <a:br>
              <a:rPr lang="en-US" dirty="0"/>
            </a:br>
            <a:r>
              <a:rPr lang="en-US" dirty="0"/>
              <a:t>Starting an STTI Chapter - </a:t>
            </a:r>
            <a:r>
              <a:rPr lang="en-US" dirty="0" err="1"/>
              <a:t>Gu</a:t>
            </a:r>
            <a:endParaRPr lang="en-US" dirty="0"/>
          </a:p>
        </p:txBody>
      </p:sp>
      <p:sp>
        <p:nvSpPr>
          <p:cNvPr id="3" name="Content Placeholder 2"/>
          <p:cNvSpPr>
            <a:spLocks noGrp="1"/>
          </p:cNvSpPr>
          <p:nvPr>
            <p:ph idx="1"/>
          </p:nvPr>
        </p:nvSpPr>
        <p:spPr/>
        <p:txBody>
          <a:bodyPr>
            <a:normAutofit fontScale="92500" lnSpcReduction="20000"/>
          </a:bodyPr>
          <a:lstStyle/>
          <a:p>
            <a:endParaRPr lang="en-US" dirty="0" smtClean="0"/>
          </a:p>
          <a:p>
            <a:r>
              <a:rPr lang="en-US" dirty="0" smtClean="0"/>
              <a:t>STTI currently has more than 480 chapters around the world</a:t>
            </a:r>
          </a:p>
          <a:p>
            <a:r>
              <a:rPr lang="en-US" dirty="0" smtClean="0"/>
              <a:t>The minimum requirements for a school to start an STTI chapter include:</a:t>
            </a:r>
          </a:p>
          <a:p>
            <a:pPr>
              <a:buFont typeface="Wingdings" pitchFamily="2" charset="2"/>
              <a:buChar char="Ø"/>
            </a:pPr>
            <a:r>
              <a:rPr lang="en-US" dirty="0" smtClean="0"/>
              <a:t>Institution of higher education grants a minimum of a baccalaureate degree or equivalent in nursing</a:t>
            </a:r>
          </a:p>
          <a:p>
            <a:pPr>
              <a:buFont typeface="Wingdings" pitchFamily="2" charset="2"/>
              <a:buChar char="Ø"/>
            </a:pPr>
            <a:r>
              <a:rPr lang="en-US" dirty="0" smtClean="0"/>
              <a:t>School's nursing programs are accredited by an appropriate accrediting body recognized by the STTI Governance Committee</a:t>
            </a:r>
          </a:p>
          <a:p>
            <a:pPr>
              <a:buFont typeface="Wingdings" pitchFamily="2" charset="2"/>
              <a:buChar char="Ø"/>
            </a:pPr>
            <a:r>
              <a:rPr lang="en-US" dirty="0" smtClean="0"/>
              <a:t>Obtained support from the institute of higher education and the educational unit with the nursing program for an STTI chapter </a:t>
            </a:r>
          </a:p>
          <a:p>
            <a:endParaRPr lang="en-US" dirty="0" smtClean="0"/>
          </a:p>
          <a:p>
            <a:endParaRPr lang="en-US" dirty="0"/>
          </a:p>
        </p:txBody>
      </p:sp>
    </p:spTree>
    <p:extLst>
      <p:ext uri="{BB962C8B-B14F-4D97-AF65-F5344CB8AC3E}">
        <p14:creationId xmlns:p14="http://schemas.microsoft.com/office/powerpoint/2010/main" val="18906193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239000" cy="1295400"/>
          </a:xfrm>
        </p:spPr>
        <p:txBody>
          <a:bodyPr>
            <a:normAutofit fontScale="90000"/>
          </a:bodyPr>
          <a:lstStyle/>
          <a:p>
            <a:r>
              <a:rPr lang="en-US" sz="3100" dirty="0"/>
              <a:t>Phases of Honor Society </a:t>
            </a:r>
            <a:br>
              <a:rPr lang="en-US" sz="3100" dirty="0"/>
            </a:br>
            <a:r>
              <a:rPr lang="en-US" sz="3100" dirty="0"/>
              <a:t>and Chapter Development </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dirty="0" smtClean="0"/>
              <a:t>Chapter establishment is a six-phase process. </a:t>
            </a:r>
          </a:p>
          <a:p>
            <a:r>
              <a:rPr lang="en-US" dirty="0" smtClean="0"/>
              <a:t>To establish a new chapter, groups must first form a local honor society at their institution of higher education. (GHSN)</a:t>
            </a:r>
          </a:p>
          <a:p>
            <a:r>
              <a:rPr lang="en-US" dirty="0" smtClean="0"/>
              <a:t>This developing honor society shall complete the tasks outlined within each phase of development to learn, grow, apply and transition into a successful and sustainable chapter. </a:t>
            </a:r>
            <a:endParaRPr lang="en-US" dirty="0"/>
          </a:p>
        </p:txBody>
      </p:sp>
    </p:spTree>
    <p:extLst>
      <p:ext uri="{BB962C8B-B14F-4D97-AF65-F5344CB8AC3E}">
        <p14:creationId xmlns:p14="http://schemas.microsoft.com/office/powerpoint/2010/main" val="13050674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Guam Honor Society For Nurses</a:t>
            </a:r>
            <a:endParaRPr lang="en-US" dirty="0"/>
          </a:p>
        </p:txBody>
      </p:sp>
      <p:sp>
        <p:nvSpPr>
          <p:cNvPr id="3" name="Content Placeholder 2"/>
          <p:cNvSpPr>
            <a:spLocks noGrp="1"/>
          </p:cNvSpPr>
          <p:nvPr>
            <p:ph idx="1"/>
          </p:nvPr>
        </p:nvSpPr>
        <p:spPr/>
        <p:txBody>
          <a:bodyPr/>
          <a:lstStyle/>
          <a:p>
            <a:r>
              <a:rPr lang="en-US" dirty="0" smtClean="0"/>
              <a:t>Guam </a:t>
            </a:r>
            <a:r>
              <a:rPr lang="en-US" dirty="0"/>
              <a:t>Honor Society for </a:t>
            </a:r>
            <a:r>
              <a:rPr lang="en-US" dirty="0" smtClean="0"/>
              <a:t>Nurses Is </a:t>
            </a:r>
            <a:r>
              <a:rPr lang="en-US" dirty="0"/>
              <a:t>the initial organizational Nursing Honor Society in preparation to establish a Sigma Theta Tau International Chapter</a:t>
            </a:r>
            <a:r>
              <a:rPr lang="en-US" dirty="0" smtClean="0"/>
              <a:t>.</a:t>
            </a:r>
          </a:p>
          <a:p>
            <a:r>
              <a:rPr lang="en-US" dirty="0"/>
              <a:t>Started in February 2013 at UOG</a:t>
            </a:r>
          </a:p>
          <a:p>
            <a:r>
              <a:rPr lang="en-US" dirty="0" smtClean="0"/>
              <a:t>A </a:t>
            </a:r>
            <a:r>
              <a:rPr lang="en-US" dirty="0"/>
              <a:t>steering committee made up of local nurse leaders </a:t>
            </a:r>
            <a:r>
              <a:rPr lang="en-US" dirty="0" smtClean="0"/>
              <a:t>, nurses and </a:t>
            </a:r>
            <a:r>
              <a:rPr lang="en-US" dirty="0"/>
              <a:t>student nurses formed the Guam Honor Society for Nurses (GHSN).</a:t>
            </a:r>
          </a:p>
          <a:p>
            <a:endParaRPr lang="en-US" dirty="0" smtClean="0"/>
          </a:p>
          <a:p>
            <a:endParaRPr lang="en-US" dirty="0"/>
          </a:p>
        </p:txBody>
      </p:sp>
    </p:spTree>
    <p:extLst>
      <p:ext uri="{BB962C8B-B14F-4D97-AF65-F5344CB8AC3E}">
        <p14:creationId xmlns:p14="http://schemas.microsoft.com/office/powerpoint/2010/main" val="278743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Charter members(GHSN)</a:t>
            </a:r>
            <a:endParaRPr lang="en-US" dirty="0"/>
          </a:p>
        </p:txBody>
      </p:sp>
      <p:pic>
        <p:nvPicPr>
          <p:cNvPr id="1027" name="Picture 3" descr="C:\Users\Annamma V_2\Pictures\GHSN\IMG_4476.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05400" y="2590800"/>
            <a:ext cx="1234440" cy="822960"/>
          </a:xfrm>
          <a:prstGeom prst="rect">
            <a:avLst/>
          </a:prstGeom>
          <a:noFill/>
          <a:extLst>
            <a:ext uri="{909E8E84-426E-40DD-AFC4-6F175D3DCCD1}">
              <a14:hiddenFill xmlns:a14="http://schemas.microsoft.com/office/drawing/2010/main">
                <a:solidFill>
                  <a:srgbClr val="FFFFFF"/>
                </a:solidFill>
              </a14:hiddenFill>
            </a:ext>
          </a:extLst>
        </p:spPr>
      </p:pic>
      <p:pic>
        <p:nvPicPr>
          <p:cNvPr id="5" name="Content Placeholder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684563" y="1447800"/>
            <a:ext cx="5310554" cy="4617244"/>
          </a:xfrm>
        </p:spPr>
      </p:pic>
      <p:sp>
        <p:nvSpPr>
          <p:cNvPr id="6" name="Rectangle 5"/>
          <p:cNvSpPr/>
          <p:nvPr/>
        </p:nvSpPr>
        <p:spPr>
          <a:xfrm>
            <a:off x="0" y="1945085"/>
            <a:ext cx="4114800" cy="3170099"/>
          </a:xfrm>
          <a:prstGeom prst="rect">
            <a:avLst/>
          </a:prstGeom>
        </p:spPr>
        <p:txBody>
          <a:bodyPr wrap="square">
            <a:spAutoFit/>
          </a:bodyPr>
          <a:lstStyle/>
          <a:p>
            <a:r>
              <a:rPr lang="en-US" sz="2000" dirty="0" smtClean="0">
                <a:latin typeface="Times New Roman" panose="02020603050405020304" pitchFamily="18" charset="0"/>
                <a:cs typeface="Times New Roman" panose="02020603050405020304" pitchFamily="18" charset="0"/>
              </a:rPr>
              <a:t>President</a:t>
            </a:r>
            <a:r>
              <a:rPr lang="en-US" sz="2000" dirty="0">
                <a:latin typeface="Times New Roman" panose="02020603050405020304" pitchFamily="18" charset="0"/>
                <a:cs typeface="Times New Roman" panose="02020603050405020304" pitchFamily="18" charset="0"/>
              </a:rPr>
              <a:t>: Anna Varghese</a:t>
            </a:r>
          </a:p>
          <a:p>
            <a:r>
              <a:rPr lang="en-US" sz="2000" dirty="0">
                <a:latin typeface="Times New Roman" panose="02020603050405020304" pitchFamily="18" charset="0"/>
                <a:cs typeface="Times New Roman" panose="02020603050405020304" pitchFamily="18" charset="0"/>
              </a:rPr>
              <a:t>Vice President: Dorothy </a:t>
            </a:r>
            <a:r>
              <a:rPr lang="en-US" sz="2000" dirty="0" err="1">
                <a:latin typeface="Times New Roman" panose="02020603050405020304" pitchFamily="18" charset="0"/>
                <a:cs typeface="Times New Roman" panose="02020603050405020304" pitchFamily="18" charset="0"/>
              </a:rPr>
              <a:t>Manglona</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Secretary: Adrian Medina</a:t>
            </a:r>
          </a:p>
          <a:p>
            <a:r>
              <a:rPr lang="en-US" sz="2000" dirty="0">
                <a:latin typeface="Times New Roman" panose="02020603050405020304" pitchFamily="18" charset="0"/>
                <a:cs typeface="Times New Roman" panose="02020603050405020304" pitchFamily="18" charset="0"/>
              </a:rPr>
              <a:t>Treasurer: </a:t>
            </a:r>
            <a:r>
              <a:rPr lang="en-US" sz="2000" dirty="0" err="1">
                <a:latin typeface="Times New Roman" panose="02020603050405020304" pitchFamily="18" charset="0"/>
                <a:cs typeface="Times New Roman" panose="02020603050405020304" pitchFamily="18" charset="0"/>
              </a:rPr>
              <a:t>Teofila</a:t>
            </a:r>
            <a:r>
              <a:rPr lang="en-US" sz="2000" dirty="0">
                <a:latin typeface="Times New Roman" panose="02020603050405020304" pitchFamily="18" charset="0"/>
                <a:cs typeface="Times New Roman" panose="02020603050405020304" pitchFamily="18" charset="0"/>
              </a:rPr>
              <a:t> Cruz</a:t>
            </a:r>
          </a:p>
          <a:p>
            <a:r>
              <a:rPr lang="en-US" sz="2000" dirty="0">
                <a:latin typeface="Times New Roman" panose="02020603050405020304" pitchFamily="18" charset="0"/>
                <a:cs typeface="Times New Roman" panose="02020603050405020304" pitchFamily="18" charset="0"/>
              </a:rPr>
              <a:t>Counselor: Bryan </a:t>
            </a:r>
            <a:r>
              <a:rPr lang="en-US" sz="2000" dirty="0" err="1">
                <a:latin typeface="Times New Roman" panose="02020603050405020304" pitchFamily="18" charset="0"/>
                <a:cs typeface="Times New Roman" panose="02020603050405020304" pitchFamily="18" charset="0"/>
              </a:rPr>
              <a:t>Bansil</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Other Members: Richie </a:t>
            </a:r>
            <a:r>
              <a:rPr lang="en-US" sz="2000" dirty="0" err="1">
                <a:latin typeface="Times New Roman" panose="02020603050405020304" pitchFamily="18" charset="0"/>
                <a:cs typeface="Times New Roman" panose="02020603050405020304" pitchFamily="18" charset="0"/>
              </a:rPr>
              <a:t>Recomono</a:t>
            </a:r>
            <a:r>
              <a:rPr lang="en-US" sz="2000" dirty="0">
                <a:latin typeface="Times New Roman" panose="02020603050405020304" pitchFamily="18" charset="0"/>
                <a:cs typeface="Times New Roman" panose="02020603050405020304" pitchFamily="18" charset="0"/>
              </a:rPr>
              <a:t>, Margaret Hattori-Uchima;</a:t>
            </a:r>
          </a:p>
          <a:p>
            <a:r>
              <a:rPr lang="en-US" sz="2000" dirty="0">
                <a:latin typeface="Times New Roman" panose="02020603050405020304" pitchFamily="18" charset="0"/>
                <a:cs typeface="Times New Roman" panose="02020603050405020304" pitchFamily="18" charset="0"/>
              </a:rPr>
              <a:t>Student  Members: Layla Story, </a:t>
            </a: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Fides </a:t>
            </a:r>
            <a:r>
              <a:rPr lang="en-US" sz="2000" dirty="0" err="1">
                <a:latin typeface="Times New Roman" panose="02020603050405020304" pitchFamily="18" charset="0"/>
                <a:cs typeface="Times New Roman" panose="02020603050405020304" pitchFamily="18" charset="0"/>
              </a:rPr>
              <a:t>Batac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Rivalyn</a:t>
            </a:r>
            <a:r>
              <a:rPr lang="en-US" sz="2000" dirty="0">
                <a:latin typeface="Times New Roman" panose="02020603050405020304" pitchFamily="18" charset="0"/>
                <a:cs typeface="Times New Roman" panose="02020603050405020304" pitchFamily="18" charset="0"/>
              </a:rPr>
              <a:t> Duenas, </a:t>
            </a:r>
            <a:endParaRPr lang="en-US" sz="2000" dirty="0" smtClean="0">
              <a:latin typeface="Times New Roman" panose="02020603050405020304" pitchFamily="18" charset="0"/>
              <a:cs typeface="Times New Roman" panose="02020603050405020304" pitchFamily="18" charset="0"/>
            </a:endParaRPr>
          </a:p>
          <a:p>
            <a:r>
              <a:rPr lang="en-US" sz="2000" dirty="0" err="1" smtClean="0">
                <a:latin typeface="Times New Roman" panose="02020603050405020304" pitchFamily="18" charset="0"/>
                <a:cs typeface="Times New Roman" panose="02020603050405020304" pitchFamily="18" charset="0"/>
              </a:rPr>
              <a:t>Gizelle</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Valencia</a:t>
            </a:r>
          </a:p>
        </p:txBody>
      </p:sp>
    </p:spTree>
    <p:extLst>
      <p:ext uri="{BB962C8B-B14F-4D97-AF65-F5344CB8AC3E}">
        <p14:creationId xmlns:p14="http://schemas.microsoft.com/office/powerpoint/2010/main" val="31040013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Guam Honor Society for Nurses(GHSN)</a:t>
            </a:r>
            <a:endParaRPr lang="en-US" dirty="0"/>
          </a:p>
        </p:txBody>
      </p:sp>
      <p:sp>
        <p:nvSpPr>
          <p:cNvPr id="3" name="Content Placeholder 2"/>
          <p:cNvSpPr>
            <a:spLocks noGrp="1"/>
          </p:cNvSpPr>
          <p:nvPr>
            <p:ph idx="1"/>
          </p:nvPr>
        </p:nvSpPr>
        <p:spPr/>
        <p:txBody>
          <a:bodyPr/>
          <a:lstStyle/>
          <a:p>
            <a:r>
              <a:rPr lang="en-US" dirty="0"/>
              <a:t>How to </a:t>
            </a:r>
            <a:r>
              <a:rPr lang="en-US" dirty="0" smtClean="0"/>
              <a:t>apply:</a:t>
            </a:r>
            <a:endParaRPr lang="en-US" dirty="0"/>
          </a:p>
          <a:p>
            <a:pPr marL="0" indent="0">
              <a:buNone/>
            </a:pPr>
            <a:r>
              <a:rPr lang="en-US" dirty="0" smtClean="0"/>
              <a:t>Submit </a:t>
            </a:r>
            <a:r>
              <a:rPr lang="en-US" dirty="0"/>
              <a:t>a CV to the Guam Honor Society by </a:t>
            </a:r>
            <a:endParaRPr lang="en-US" dirty="0" smtClean="0"/>
          </a:p>
          <a:p>
            <a:pPr marL="0" indent="0">
              <a:buNone/>
            </a:pPr>
            <a:r>
              <a:rPr lang="en-US" dirty="0" smtClean="0"/>
              <a:t>e-mail for </a:t>
            </a:r>
            <a:r>
              <a:rPr lang="en-US" dirty="0"/>
              <a:t>review and approval</a:t>
            </a:r>
            <a:r>
              <a:rPr lang="en-US" dirty="0" smtClean="0"/>
              <a:t>.</a:t>
            </a:r>
          </a:p>
          <a:p>
            <a:pPr marL="0" indent="0">
              <a:buNone/>
            </a:pPr>
            <a:r>
              <a:rPr lang="en-US" b="1" u="sng" dirty="0"/>
              <a:t>Email:  guamhsn@gmail.com</a:t>
            </a:r>
          </a:p>
          <a:p>
            <a:endParaRPr lang="en-US" dirty="0"/>
          </a:p>
          <a:p>
            <a:r>
              <a:rPr lang="en-US" dirty="0"/>
              <a:t>Membership Dues: </a:t>
            </a:r>
          </a:p>
          <a:p>
            <a:pPr marL="0" indent="0">
              <a:buNone/>
            </a:pPr>
            <a:r>
              <a:rPr lang="en-US" dirty="0" smtClean="0"/>
              <a:t>Student/Retired </a:t>
            </a:r>
            <a:r>
              <a:rPr lang="en-US" dirty="0"/>
              <a:t>RN members: $30.00</a:t>
            </a:r>
          </a:p>
          <a:p>
            <a:pPr marL="0" indent="0">
              <a:buNone/>
            </a:pPr>
            <a:r>
              <a:rPr lang="en-US" dirty="0"/>
              <a:t>Employed RN: $50.00</a:t>
            </a:r>
          </a:p>
        </p:txBody>
      </p:sp>
    </p:spTree>
    <p:extLst>
      <p:ext uri="{BB962C8B-B14F-4D97-AF65-F5344CB8AC3E}">
        <p14:creationId xmlns:p14="http://schemas.microsoft.com/office/powerpoint/2010/main" val="38163164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STTI </a:t>
            </a:r>
            <a:endParaRPr lang="en-US" dirty="0"/>
          </a:p>
        </p:txBody>
      </p:sp>
      <p:sp>
        <p:nvSpPr>
          <p:cNvPr id="3" name="Content Placeholder 2"/>
          <p:cNvSpPr>
            <a:spLocks noGrp="1"/>
          </p:cNvSpPr>
          <p:nvPr>
            <p:ph idx="1"/>
          </p:nvPr>
        </p:nvSpPr>
        <p:spPr/>
        <p:txBody>
          <a:bodyPr/>
          <a:lstStyle/>
          <a:p>
            <a:r>
              <a:rPr lang="en-US" dirty="0" smtClean="0"/>
              <a:t>Thank YOU!</a:t>
            </a:r>
          </a:p>
          <a:p>
            <a:endParaRPr lang="en-US" dirty="0"/>
          </a:p>
          <a:p>
            <a:r>
              <a:rPr lang="en-US" dirty="0" smtClean="0"/>
              <a:t>Questions???</a:t>
            </a:r>
            <a:endParaRPr lang="en-US" dirty="0"/>
          </a:p>
        </p:txBody>
      </p:sp>
    </p:spTree>
    <p:extLst>
      <p:ext uri="{BB962C8B-B14F-4D97-AF65-F5344CB8AC3E}">
        <p14:creationId xmlns:p14="http://schemas.microsoft.com/office/powerpoint/2010/main" val="849978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Sigma Theta Tau International</a:t>
            </a:r>
            <a:endParaRPr lang="en-US" dirty="0"/>
          </a:p>
        </p:txBody>
      </p:sp>
      <p:sp>
        <p:nvSpPr>
          <p:cNvPr id="3" name="Content Placeholder 2"/>
          <p:cNvSpPr>
            <a:spLocks noGrp="1"/>
          </p:cNvSpPr>
          <p:nvPr>
            <p:ph idx="1"/>
          </p:nvPr>
        </p:nvSpPr>
        <p:spPr/>
        <p:txBody>
          <a:bodyPr/>
          <a:lstStyle/>
          <a:p>
            <a:r>
              <a:rPr lang="en-US" dirty="0" smtClean="0"/>
              <a:t>What is a (STTI)Nursing Honor Society?</a:t>
            </a:r>
          </a:p>
          <a:p>
            <a:pPr marL="0" indent="0">
              <a:buNone/>
            </a:pPr>
            <a:r>
              <a:rPr lang="en-US" dirty="0" smtClean="0"/>
              <a:t>An honor society is a group of nurse scholars and leaders recognized for their superior achievement, leadership qualities, high professional standards and commitment to the profession of nursing.</a:t>
            </a:r>
            <a:endParaRPr lang="en-US" dirty="0"/>
          </a:p>
        </p:txBody>
      </p:sp>
    </p:spTree>
    <p:extLst>
      <p:ext uri="{BB962C8B-B14F-4D97-AF65-F5344CB8AC3E}">
        <p14:creationId xmlns:p14="http://schemas.microsoft.com/office/powerpoint/2010/main" val="479473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STTI - History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Honor Society of Nursing, Sigma Theta Tau International (STTI) – </a:t>
            </a:r>
          </a:p>
          <a:p>
            <a:r>
              <a:rPr lang="en-US" dirty="0" smtClean="0"/>
              <a:t>In 1922 six nurses founded STTI at the Indiana University Training School for Nurses, now the Indiana University School of Nursing, in Indianapolis, Ind., USA. </a:t>
            </a:r>
          </a:p>
          <a:p>
            <a:r>
              <a:rPr lang="en-US" dirty="0" smtClean="0"/>
              <a:t>The founders chose the name from the Greek words </a:t>
            </a:r>
            <a:r>
              <a:rPr lang="en-US" dirty="0" err="1" smtClean="0"/>
              <a:t>Storgé</a:t>
            </a:r>
            <a:r>
              <a:rPr lang="en-US" dirty="0" smtClean="0"/>
              <a:t>, </a:t>
            </a:r>
            <a:r>
              <a:rPr lang="en-US" dirty="0" err="1" smtClean="0"/>
              <a:t>Tharsos</a:t>
            </a:r>
            <a:r>
              <a:rPr lang="en-US" dirty="0" smtClean="0"/>
              <a:t> and </a:t>
            </a:r>
            <a:r>
              <a:rPr lang="en-US" dirty="0" err="1" smtClean="0"/>
              <a:t>Timé</a:t>
            </a:r>
            <a:r>
              <a:rPr lang="en-US" dirty="0" smtClean="0"/>
              <a:t> meaning "love," "courage" and "honor." </a:t>
            </a:r>
          </a:p>
          <a:p>
            <a:r>
              <a:rPr lang="en-US" dirty="0" smtClean="0"/>
              <a:t>STTI became incorporated in 1985 as Sigma Theta Tau International Inc., a nonprofit organization with a 501(c)(3) tax status in the United States</a:t>
            </a:r>
            <a:endParaRPr lang="en-US" dirty="0"/>
          </a:p>
        </p:txBody>
      </p:sp>
    </p:spTree>
    <p:extLst>
      <p:ext uri="{BB962C8B-B14F-4D97-AF65-F5344CB8AC3E}">
        <p14:creationId xmlns:p14="http://schemas.microsoft.com/office/powerpoint/2010/main" val="20608905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normAutofit/>
          </a:bodyPr>
          <a:lstStyle/>
          <a:p>
            <a:r>
              <a:rPr lang="en-US" dirty="0" smtClean="0"/>
              <a:t>STTI Mission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The mission of the Honor Society of Nursing, Sigma Theta Tau International is to support the learning, knowledge and professional development of nurses committed to making a difference in health worldwide. </a:t>
            </a:r>
          </a:p>
          <a:p>
            <a:endParaRPr lang="en-US" dirty="0" smtClean="0"/>
          </a:p>
          <a:p>
            <a:pPr marL="0" indent="0">
              <a:buNone/>
            </a:pPr>
            <a:r>
              <a:rPr lang="en-US" dirty="0" smtClean="0"/>
              <a:t>. </a:t>
            </a:r>
          </a:p>
          <a:p>
            <a:endParaRPr lang="en-US" dirty="0"/>
          </a:p>
        </p:txBody>
      </p:sp>
    </p:spTree>
    <p:extLst>
      <p:ext uri="{BB962C8B-B14F-4D97-AF65-F5344CB8AC3E}">
        <p14:creationId xmlns:p14="http://schemas.microsoft.com/office/powerpoint/2010/main" val="42700000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STTI Vision</a:t>
            </a:r>
            <a:endParaRPr lang="en-US" dirty="0"/>
          </a:p>
        </p:txBody>
      </p:sp>
      <p:sp>
        <p:nvSpPr>
          <p:cNvPr id="3" name="Content Placeholder 2"/>
          <p:cNvSpPr>
            <a:spLocks noGrp="1"/>
          </p:cNvSpPr>
          <p:nvPr>
            <p:ph idx="1"/>
          </p:nvPr>
        </p:nvSpPr>
        <p:spPr/>
        <p:txBody>
          <a:bodyPr/>
          <a:lstStyle/>
          <a:p>
            <a:r>
              <a:rPr lang="en-US" dirty="0"/>
              <a:t>The vision of the Honor Society of Nursing, Sigma Theta Tau International is to create a global community of nurses who lead in using knowledge, scholarship, service and learning to improve the health of the world’s </a:t>
            </a:r>
            <a:r>
              <a:rPr lang="en-US" dirty="0" smtClean="0"/>
              <a:t>people.</a:t>
            </a:r>
            <a:endParaRPr lang="en-US" dirty="0"/>
          </a:p>
        </p:txBody>
      </p:sp>
    </p:spTree>
    <p:extLst>
      <p:ext uri="{BB962C8B-B14F-4D97-AF65-F5344CB8AC3E}">
        <p14:creationId xmlns:p14="http://schemas.microsoft.com/office/powerpoint/2010/main" val="38601086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239000" cy="1005840"/>
          </a:xfrm>
        </p:spPr>
        <p:txBody>
          <a:bodyPr/>
          <a:lstStyle/>
          <a:p>
            <a:r>
              <a:rPr lang="en-US" dirty="0" smtClean="0"/>
              <a:t>STTI- purposes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1. Recognize superior achievement and scholarship.</a:t>
            </a:r>
          </a:p>
          <a:p>
            <a:pPr marL="0" indent="0">
              <a:buNone/>
            </a:pPr>
            <a:r>
              <a:rPr lang="en-US" dirty="0" smtClean="0"/>
              <a:t>2. Recognize the development of leadership qualities.</a:t>
            </a:r>
          </a:p>
          <a:p>
            <a:pPr marL="0" indent="0">
              <a:buNone/>
            </a:pPr>
            <a:r>
              <a:rPr lang="en-US" dirty="0" smtClean="0"/>
              <a:t>3. Foster high professional standards.</a:t>
            </a:r>
          </a:p>
          <a:p>
            <a:pPr marL="0" indent="0">
              <a:buNone/>
            </a:pPr>
            <a:r>
              <a:rPr lang="en-US" dirty="0" smtClean="0"/>
              <a:t>4. Encourage creative work.</a:t>
            </a:r>
          </a:p>
          <a:p>
            <a:pPr marL="0" indent="0">
              <a:buNone/>
            </a:pPr>
            <a:r>
              <a:rPr lang="en-US" dirty="0" smtClean="0"/>
              <a:t>5. Strengthen commitment to the ideals and purposes of the profession.</a:t>
            </a:r>
            <a:endParaRPr lang="en-US" dirty="0"/>
          </a:p>
        </p:txBody>
      </p:sp>
    </p:spTree>
    <p:extLst>
      <p:ext uri="{BB962C8B-B14F-4D97-AF65-F5344CB8AC3E}">
        <p14:creationId xmlns:p14="http://schemas.microsoft.com/office/powerpoint/2010/main" val="16478960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dirty="0" smtClean="0"/>
              <a:t>STTI – Members </a:t>
            </a:r>
            <a:endParaRPr lang="en-US" dirty="0"/>
          </a:p>
        </p:txBody>
      </p:sp>
      <p:sp>
        <p:nvSpPr>
          <p:cNvPr id="3" name="Content Placeholder 2"/>
          <p:cNvSpPr>
            <a:spLocks noGrp="1"/>
          </p:cNvSpPr>
          <p:nvPr>
            <p:ph idx="1"/>
          </p:nvPr>
        </p:nvSpPr>
        <p:spPr>
          <a:xfrm>
            <a:off x="457200" y="1143000"/>
            <a:ext cx="7239000" cy="5312736"/>
          </a:xfrm>
        </p:spPr>
        <p:txBody>
          <a:bodyPr>
            <a:normAutofit/>
          </a:bodyPr>
          <a:lstStyle/>
          <a:p>
            <a:endParaRPr lang="en-US" dirty="0" smtClean="0"/>
          </a:p>
          <a:p>
            <a:r>
              <a:rPr lang="en-US" dirty="0" smtClean="0"/>
              <a:t>STTI has more than 130,000 active members. </a:t>
            </a:r>
          </a:p>
          <a:p>
            <a:r>
              <a:rPr lang="en-US" dirty="0" smtClean="0"/>
              <a:t>Members reside in more than 85 countries. </a:t>
            </a:r>
          </a:p>
          <a:p>
            <a:r>
              <a:rPr lang="en-US" dirty="0" smtClean="0"/>
              <a:t>There are 486 chapters at institutions of higher education throughout Australia, Botswana, Brazil, Canada, Colombia, England, Ghana, Hong Kong, Japan, Kenya, Malawi, Mexico, the Netherlands, Pakistan, Singapore, South Africa, South Korea, Swaziland, Sweden, Taiwan, Tanzania, the United States and Wales.</a:t>
            </a:r>
          </a:p>
          <a:p>
            <a:endParaRPr lang="en-US" dirty="0"/>
          </a:p>
        </p:txBody>
      </p:sp>
    </p:spTree>
    <p:extLst>
      <p:ext uri="{BB962C8B-B14F-4D97-AF65-F5344CB8AC3E}">
        <p14:creationId xmlns:p14="http://schemas.microsoft.com/office/powerpoint/2010/main" val="4918258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STTI- membership</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Membership can be conferred in one of the following membership categories:</a:t>
            </a:r>
          </a:p>
          <a:p>
            <a:r>
              <a:rPr lang="en-US" dirty="0" smtClean="0"/>
              <a:t>Undergraduate students</a:t>
            </a:r>
          </a:p>
          <a:p>
            <a:r>
              <a:rPr lang="en-US" dirty="0" smtClean="0"/>
              <a:t> Master’s students</a:t>
            </a:r>
          </a:p>
          <a:p>
            <a:r>
              <a:rPr lang="en-US" dirty="0" smtClean="0"/>
              <a:t> Doctoral students</a:t>
            </a:r>
          </a:p>
          <a:p>
            <a:r>
              <a:rPr lang="en-US" dirty="0" smtClean="0"/>
              <a:t> Professional Nurses</a:t>
            </a:r>
          </a:p>
          <a:p>
            <a:r>
              <a:rPr lang="en-US" dirty="0" smtClean="0"/>
              <a:t> Nurse leaders</a:t>
            </a:r>
            <a:endParaRPr lang="en-US" dirty="0"/>
          </a:p>
        </p:txBody>
      </p:sp>
    </p:spTree>
    <p:extLst>
      <p:ext uri="{BB962C8B-B14F-4D97-AF65-F5344CB8AC3E}">
        <p14:creationId xmlns:p14="http://schemas.microsoft.com/office/powerpoint/2010/main" val="20167474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Nurse</a:t>
            </a:r>
            <a:endParaRPr lang="en-US" dirty="0"/>
          </a:p>
        </p:txBody>
      </p:sp>
      <p:sp>
        <p:nvSpPr>
          <p:cNvPr id="3" name="Content Placeholder 2"/>
          <p:cNvSpPr>
            <a:spLocks noGrp="1"/>
          </p:cNvSpPr>
          <p:nvPr>
            <p:ph idx="1"/>
          </p:nvPr>
        </p:nvSpPr>
        <p:spPr/>
        <p:txBody>
          <a:bodyPr>
            <a:normAutofit/>
          </a:bodyPr>
          <a:lstStyle/>
          <a:p>
            <a:r>
              <a:rPr lang="en-US" dirty="0" smtClean="0"/>
              <a:t>Students in baccalaureate programs shall be eligible for membership if they have achieved excellence according to the standards approved by the society.</a:t>
            </a:r>
          </a:p>
          <a:p>
            <a:r>
              <a:rPr lang="en-US" dirty="0" smtClean="0"/>
              <a:t>Complete at least ½ of the nursing curriculum.</a:t>
            </a:r>
          </a:p>
          <a:p>
            <a:r>
              <a:rPr lang="en-US" dirty="0"/>
              <a:t>Students in graduate </a:t>
            </a:r>
            <a:r>
              <a:rPr lang="en-US" dirty="0" smtClean="0"/>
              <a:t>programs shall </a:t>
            </a:r>
            <a:r>
              <a:rPr lang="en-US" dirty="0"/>
              <a:t>be eligible for membership </a:t>
            </a:r>
            <a:r>
              <a:rPr lang="en-US" dirty="0" smtClean="0"/>
              <a:t>if they </a:t>
            </a:r>
            <a:r>
              <a:rPr lang="en-US" dirty="0"/>
              <a:t>have achieved </a:t>
            </a:r>
            <a:r>
              <a:rPr lang="en-US" dirty="0" smtClean="0"/>
              <a:t>excellence according </a:t>
            </a:r>
            <a:r>
              <a:rPr lang="en-US" dirty="0"/>
              <a:t>to the </a:t>
            </a:r>
            <a:r>
              <a:rPr lang="en-US" dirty="0" smtClean="0"/>
              <a:t>standards approved </a:t>
            </a:r>
            <a:r>
              <a:rPr lang="en-US" dirty="0"/>
              <a:t>by the society.</a:t>
            </a:r>
          </a:p>
          <a:p>
            <a:endParaRPr lang="en-US" dirty="0"/>
          </a:p>
        </p:txBody>
      </p:sp>
    </p:spTree>
    <p:extLst>
      <p:ext uri="{BB962C8B-B14F-4D97-AF65-F5344CB8AC3E}">
        <p14:creationId xmlns:p14="http://schemas.microsoft.com/office/powerpoint/2010/main" val="19272704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96</TotalTime>
  <Words>853</Words>
  <Application>Microsoft Office PowerPoint</Application>
  <PresentationFormat>On-screen Show (4:3)</PresentationFormat>
  <Paragraphs>96</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Times New Roman</vt:lpstr>
      <vt:lpstr>Trebuchet MS</vt:lpstr>
      <vt:lpstr>Wingdings</vt:lpstr>
      <vt:lpstr>Wingdings 2</vt:lpstr>
      <vt:lpstr>Opulent</vt:lpstr>
      <vt:lpstr>Honor Society Of Nurses Sigma Theta Tau International</vt:lpstr>
      <vt:lpstr>Sigma Theta Tau International</vt:lpstr>
      <vt:lpstr>STTI - History</vt:lpstr>
      <vt:lpstr>STTI Mission</vt:lpstr>
      <vt:lpstr>STTI Vision</vt:lpstr>
      <vt:lpstr>STTI- purposes</vt:lpstr>
      <vt:lpstr>STTI – Members </vt:lpstr>
      <vt:lpstr>STTI- membership</vt:lpstr>
      <vt:lpstr>Student Nurse</vt:lpstr>
      <vt:lpstr>Nurse</vt:lpstr>
      <vt:lpstr>Nurse Leaders: Criteria </vt:lpstr>
      <vt:lpstr>Nurse Leaders</vt:lpstr>
      <vt:lpstr> Starting an STTI Chapter - Gu</vt:lpstr>
      <vt:lpstr>Phases of Honor Society  and Chapter Development  </vt:lpstr>
      <vt:lpstr>Guam Honor Society For Nurses</vt:lpstr>
      <vt:lpstr>Charter members(GHSN)</vt:lpstr>
      <vt:lpstr>Guam Honor Society for Nurses(GHSN)</vt:lpstr>
      <vt:lpstr>STTI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Annamma V</dc:creator>
  <cp:lastModifiedBy>ANTHONY S. MONFORTE</cp:lastModifiedBy>
  <cp:revision>9</cp:revision>
  <dcterms:created xsi:type="dcterms:W3CDTF">2012-11-13T23:57:10Z</dcterms:created>
  <dcterms:modified xsi:type="dcterms:W3CDTF">2014-02-10T01:42:38Z</dcterms:modified>
</cp:coreProperties>
</file>