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81" r:id="rId3"/>
    <p:sldId id="275" r:id="rId4"/>
    <p:sldId id="282" r:id="rId5"/>
    <p:sldId id="283" r:id="rId6"/>
    <p:sldId id="267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18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598" autoAdjust="0"/>
    <p:restoredTop sz="9466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DDDD-F235-44C1-8DA0-BADD7879375F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D31B-712E-4390-800E-4DCE7A6AC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397F2A-2397-4494-B5BB-1A7D50019B18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15A2EC-83EC-4B38-9599-31CDE8CAF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228600"/>
            <a:ext cx="8277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18930" y="2209800"/>
            <a:ext cx="7924800" cy="37338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Guam Comprehensive School Counselor Program K-12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December 20, 2012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Presentation to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he Curriculum Textbook Committee (Part II)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57420"/>
              </p:ext>
            </p:extLst>
          </p:nvPr>
        </p:nvGraphicFramePr>
        <p:xfrm>
          <a:off x="533400" y="1295400"/>
          <a:ext cx="7848600" cy="5410200"/>
        </p:xfrm>
        <a:graphic>
          <a:graphicData uri="http://schemas.openxmlformats.org/drawingml/2006/table">
            <a:tbl>
              <a:tblPr firstRow="1" firstCol="1" bandRow="1"/>
              <a:tblGrid>
                <a:gridCol w="3924300"/>
                <a:gridCol w="3924300"/>
              </a:tblGrid>
              <a:tr h="137160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Josephine C. </a:t>
                      </a:r>
                      <a:r>
                        <a:rPr kumimoji="0" lang="en-US" sz="20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Caluag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Ph.D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DOE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Counselor Emeritus,</a:t>
                      </a:r>
                    </a:p>
                    <a:p>
                      <a:pPr algn="ctr"/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GASC Founding President</a:t>
                      </a:r>
                    </a:p>
                    <a:p>
                      <a:pPr algn="ctr"/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Mentor, ASCA National Model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Billie-Jo P.J. </a:t>
                      </a:r>
                      <a:r>
                        <a:rPr lang="en-U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Marzan</a:t>
                      </a: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Ed.D</a:t>
                      </a: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Machananao</a:t>
                      </a:r>
                      <a:r>
                        <a:rPr lang="en-US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Elementary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Foundation Team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Francis S.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Ballares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M.A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John F.  Kennedy School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System Team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Estela L. </a:t>
                      </a:r>
                      <a:r>
                        <a:rPr lang="en-US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Calata</a:t>
                      </a: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M.A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Wettengel</a:t>
                      </a:r>
                      <a:r>
                        <a:rPr lang="en-US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Elementary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Delivery System Team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Jovita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M. Young, M.S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 L. Perez Elementary School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Accountability System Team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Ross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Schlosbon</a:t>
                      </a:r>
                      <a:endPara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District Psychologist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Student Support Services Division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Christopher</a:t>
                      </a:r>
                      <a:r>
                        <a:rPr lang="en-US" sz="2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Anderson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Administrator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Student Support Services Division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rial" charset="0"/>
              </a:rPr>
              <a:t>GUAM COMPREHENSIVE SCHOOL COUNSELING TEAM</a:t>
            </a:r>
            <a:endParaRPr lang="en-US" sz="3600" b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1447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2196165"/>
      </p:ext>
    </p:extLst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30" y="914400"/>
            <a:ext cx="8763000" cy="5410200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SzPct val="126000"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Guam Comprehensive School Counselor Program K-12 Provides Structure at the Following Levels:</a:t>
            </a:r>
          </a:p>
          <a:p>
            <a:pPr lvl="1">
              <a:spcAft>
                <a:spcPts val="1200"/>
              </a:spcAft>
              <a:buSzPct val="126000"/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Student (Standards /Competencies/Indicators-pages17-24)  </a:t>
            </a:r>
          </a:p>
          <a:p>
            <a:pPr lvl="1">
              <a:spcAft>
                <a:spcPts val="1200"/>
              </a:spcAft>
              <a:buSzPct val="126000"/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School Guidance Counselor (Standards-Process for Annual Evaluations/Position Description-pages 46-47)</a:t>
            </a:r>
          </a:p>
          <a:p>
            <a:pPr lvl="1">
              <a:spcAft>
                <a:spcPts val="1200"/>
              </a:spcAft>
              <a:buSzPct val="126000"/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Program (Program Audit-pages 52-62)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109728" indent="0">
              <a:spcAft>
                <a:spcPts val="1200"/>
              </a:spcAft>
              <a:buSzPct val="126000"/>
              <a:buNone/>
            </a:pP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Arial" charset="0"/>
              </a:rPr>
              <a:t>COUNSELING FRAMEWORK</a:t>
            </a:r>
            <a:endParaRPr lang="en-US" sz="4000" b="1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13877"/>
      </p:ext>
    </p:extLst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AGENDA (Part II)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330" y="914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romanUcPeriod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   Packet Review</a:t>
            </a:r>
          </a:p>
          <a:p>
            <a:pPr>
              <a:buAutoNum type="romanUcPeriod"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>
              <a:buAutoNum type="romanUcPeriod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  Recommendations from the November 29, 2012 Meeting- 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    Request to Amend GCSCP K-12: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/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2100" dirty="0">
                <a:latin typeface="Arial" pitchFamily="34" charset="0"/>
                <a:cs typeface="Arial" pitchFamily="34" charset="0"/>
              </a:rPr>
              <a:t>      A.  ASCA National Standards in Chart form to clarify that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	there are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3 Domains, 9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Standards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16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Competencies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and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120 indicators   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(TAB  A); (TAB A1) – Insert (Appendix B; </a:t>
            </a:r>
            <a:r>
              <a:rPr lang="en-US" sz="2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Pg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51)…Merge TAB A and A1)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100" dirty="0">
                <a:latin typeface="Arial" pitchFamily="34" charset="0"/>
                <a:cs typeface="Arial" pitchFamily="34" charset="0"/>
              </a:rPr>
              <a:t>      B. 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Crosswalk Tool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(TAB B); (TAB B1)</a:t>
            </a:r>
          </a:p>
          <a:p>
            <a:pPr lvl="1">
              <a:tabLst>
                <a:tab pos="622300" algn="l"/>
              </a:tabLst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1.  No Recommended/Prescribed ASCA standards</a:t>
            </a:r>
          </a:p>
          <a:p>
            <a:pPr lvl="1">
              <a:tabLst>
                <a:tab pos="344488" algn="l"/>
                <a:tab pos="688975" algn="l"/>
              </a:tabLst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2. Based on research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each state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is recommended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to form a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tabLst>
                <a:tab pos="344488" algn="l"/>
                <a:tab pos="688975" algn="l"/>
              </a:tabLst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      cadre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representatives from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each grade level to select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tabLst>
                <a:tab pos="344488" algn="l"/>
                <a:tab pos="688975" algn="l"/>
              </a:tabLst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	   the competencies K-12. (See Reference Pg. 35)</a:t>
            </a:r>
          </a:p>
          <a:p>
            <a:pPr marL="344488" lvl="1" indent="119063">
              <a:tabLst>
                <a:tab pos="344488" algn="l"/>
                <a:tab pos="569913" algn="l"/>
                <a:tab pos="914400" algn="l"/>
              </a:tabLst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 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ASCA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Standards-Group work of SGCs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2nd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Annual School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344488" lvl="1">
              <a:tabLst>
                <a:tab pos="344488" algn="l"/>
                <a:tab pos="569913" algn="l"/>
                <a:tab pos="914400" algn="l"/>
              </a:tabLst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   Counselors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'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Conference (2006) -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competencies for each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344488" lvl="1">
              <a:tabLst>
                <a:tab pos="344488" algn="l"/>
                <a:tab pos="569913" algn="l"/>
                <a:tab pos="914400" algn="l"/>
              </a:tabLst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   standards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were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chosen.  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(TAB C)</a:t>
            </a:r>
          </a:p>
        </p:txBody>
      </p:sp>
    </p:spTree>
    <p:extLst>
      <p:ext uri="{BB962C8B-B14F-4D97-AF65-F5344CB8AC3E}">
        <p14:creationId xmlns:p14="http://schemas.microsoft.com/office/powerpoint/2010/main" val="2287042588"/>
      </p:ext>
    </p:extLst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AGENDA (Part II)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94522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II.</a:t>
            </a:r>
          </a:p>
          <a:p>
            <a:pPr lvl="1" indent="-112713"/>
            <a:r>
              <a:rPr lang="en-US" sz="2400" dirty="0" smtClean="0">
                <a:latin typeface="Arial" pitchFamily="34" charset="0"/>
                <a:cs typeface="Arial" pitchFamily="34" charset="0"/>
              </a:rPr>
              <a:t>D. Sample Lesson Plans:K-2, 3-5,6-8,9-12 address </a:t>
            </a:r>
          </a:p>
          <a:p>
            <a:pPr lvl="1" indent="-112713"/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how students are assessed (Pre-test and post test </a:t>
            </a:r>
          </a:p>
          <a:p>
            <a:pPr lvl="1" indent="-112713"/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Counselor made tests)--includes--process data, </a:t>
            </a:r>
          </a:p>
          <a:p>
            <a:pPr lvl="1" indent="-112713"/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perception data, results data)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(TAB D)</a:t>
            </a:r>
          </a:p>
          <a:p>
            <a:pPr lvl="1" indent="-112713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III.  Questions/Answers</a:t>
            </a:r>
          </a:p>
        </p:txBody>
      </p:sp>
    </p:spTree>
    <p:extLst>
      <p:ext uri="{BB962C8B-B14F-4D97-AF65-F5344CB8AC3E}">
        <p14:creationId xmlns:p14="http://schemas.microsoft.com/office/powerpoint/2010/main" val="1513590948"/>
      </p:ext>
    </p:extLst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QUESTIONS/CLOSURE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698671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mail-attachment.googleusercontent.com/attachment/u/0/?saduie=AG9B_P_9TWmXbOjbHudDWdReuEqo&amp;attid=0.1&amp;disp=emb&amp;view=att&amp;th=13a87fdc885841c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cjanderson\Downloads\Grou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25586</TotalTime>
  <Words>191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GUAM COMPREHENSIVE SCHOOL COUNSELING TEAM</vt:lpstr>
      <vt:lpstr>COUNSELING FRAMEWORK</vt:lpstr>
      <vt:lpstr>AGENDA (Part II)</vt:lpstr>
      <vt:lpstr>AGENDA (Part II)</vt:lpstr>
      <vt:lpstr>QUESTIONS/CLOSURE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and Angelica Crisostomo</dc:creator>
  <cp:lastModifiedBy>ANTHONY S. MONFORTE</cp:lastModifiedBy>
  <cp:revision>139</cp:revision>
  <cp:lastPrinted>2012-12-20T00:42:20Z</cp:lastPrinted>
  <dcterms:created xsi:type="dcterms:W3CDTF">2012-10-04T02:08:49Z</dcterms:created>
  <dcterms:modified xsi:type="dcterms:W3CDTF">2014-02-16T23:04:55Z</dcterms:modified>
</cp:coreProperties>
</file>