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notesSlides/notesSlide2.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notesSlides/notesSlide3.xml" ContentType="application/vnd.openxmlformats-officedocument.presentationml.notesSlide+xml"/>
  <Override PartName="/ppt/tags/tag8.xml" ContentType="application/vnd.openxmlformats-officedocument.presentationml.tags+xml"/>
  <Override PartName="/ppt/tags/tag9.xml" ContentType="application/vnd.openxmlformats-officedocument.presentationml.tags+xml"/>
  <Override PartName="/ppt/notesSlides/notesSlide4.xml" ContentType="application/vnd.openxmlformats-officedocument.presentationml.notesSlide+xml"/>
  <Override PartName="/ppt/tags/tag10.xml" ContentType="application/vnd.openxmlformats-officedocument.presentationml.tags+xml"/>
  <Override PartName="/ppt/tags/tag11.xml" ContentType="application/vnd.openxmlformats-officedocument.presentationml.tags+xml"/>
  <Override PartName="/ppt/notesSlides/notesSlide5.xml" ContentType="application/vnd.openxmlformats-officedocument.presentationml.notesSlide+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notesSlides/notesSlide8.xml" ContentType="application/vnd.openxmlformats-officedocument.presentationml.notesSlide+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notesSlides/notesSlide9.xml" ContentType="application/vnd.openxmlformats-officedocument.presentationml.notesSlide+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notesSlides/notesSlide10.xml" ContentType="application/vnd.openxmlformats-officedocument.presentationml.notesSlide+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notesSlides/notesSlide11.xml" ContentType="application/vnd.openxmlformats-officedocument.presentationml.notesSlide+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29"/>
  </p:notesMasterIdLst>
  <p:handoutMasterIdLst>
    <p:handoutMasterId r:id="rId30"/>
  </p:handoutMasterIdLst>
  <p:sldIdLst>
    <p:sldId id="335" r:id="rId2"/>
    <p:sldId id="336" r:id="rId3"/>
    <p:sldId id="337" r:id="rId4"/>
    <p:sldId id="338" r:id="rId5"/>
    <p:sldId id="339" r:id="rId6"/>
    <p:sldId id="259" r:id="rId7"/>
    <p:sldId id="315" r:id="rId8"/>
    <p:sldId id="261" r:id="rId9"/>
    <p:sldId id="288" r:id="rId10"/>
    <p:sldId id="289" r:id="rId11"/>
    <p:sldId id="290" r:id="rId12"/>
    <p:sldId id="320" r:id="rId13"/>
    <p:sldId id="323" r:id="rId14"/>
    <p:sldId id="324" r:id="rId15"/>
    <p:sldId id="318" r:id="rId16"/>
    <p:sldId id="313" r:id="rId17"/>
    <p:sldId id="325" r:id="rId18"/>
    <p:sldId id="334" r:id="rId19"/>
    <p:sldId id="326" r:id="rId20"/>
    <p:sldId id="317" r:id="rId21"/>
    <p:sldId id="322" r:id="rId22"/>
    <p:sldId id="328" r:id="rId23"/>
    <p:sldId id="329" r:id="rId24"/>
    <p:sldId id="333" r:id="rId25"/>
    <p:sldId id="332" r:id="rId26"/>
    <p:sldId id="330" r:id="rId27"/>
    <p:sldId id="331"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79CC93D-E52E-4D84-901B-11D7331DD495}">
          <p14:sldIdLst>
            <p14:sldId id="335"/>
            <p14:sldId id="336"/>
            <p14:sldId id="337"/>
            <p14:sldId id="338"/>
            <p14:sldId id="339"/>
            <p14:sldId id="259"/>
            <p14:sldId id="315"/>
          </p14:sldIdLst>
        </p14:section>
        <p14:section name="Overview and Objectives" id="{ABA716BF-3A5C-4ADB-94C9-CFEF84EBA240}">
          <p14:sldIdLst>
            <p14:sldId id="261"/>
            <p14:sldId id="288"/>
            <p14:sldId id="289"/>
            <p14:sldId id="290"/>
            <p14:sldId id="320"/>
            <p14:sldId id="323"/>
            <p14:sldId id="324"/>
            <p14:sldId id="318"/>
            <p14:sldId id="313"/>
            <p14:sldId id="325"/>
            <p14:sldId id="334"/>
            <p14:sldId id="326"/>
            <p14:sldId id="317"/>
            <p14:sldId id="322"/>
            <p14:sldId id="328"/>
            <p14:sldId id="329"/>
            <p14:sldId id="333"/>
            <p14:sldId id="332"/>
            <p14:sldId id="330"/>
            <p14:sldId id="331"/>
          </p14:sldIdLst>
        </p14:section>
        <p14:section name="Topic 1" id="{6D9936A3-3945-4757-BC8B-B5C252D8E036}">
          <p14:sldIdLst/>
        </p14:section>
        <p14:section name="Sample Slides for Visuals" id="{BAB3A466-96C9-4230-9978-795378D75699}">
          <p14:sldIdLst/>
        </p14:section>
        <p14:section name="Case Study" id="{8C0305C9-B152-4FBA-A789-FE1976D53990}">
          <p14:sldIdLst/>
        </p14:section>
        <p14:section name="Conclusion and Summary" id="{790CEF5B-569A-4C2F-BED5-750B08C0E5AD}">
          <p14:sldIdLst/>
        </p14:section>
        <p14:section name="Appendix" id="{3F78B471-41DA-46F2-A8E4-97E471896AB3}">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9ED6"/>
    <a:srgbClr val="003300"/>
  </p:clrMru>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174" autoAdjust="0"/>
    <p:restoredTop sz="83977" autoAdjust="0"/>
  </p:normalViewPr>
  <p:slideViewPr>
    <p:cSldViewPr>
      <p:cViewPr varScale="1">
        <p:scale>
          <a:sx n="77" d="100"/>
          <a:sy n="77" d="100"/>
        </p:scale>
        <p:origin x="1884" y="30"/>
      </p:cViewPr>
      <p:guideLst>
        <p:guide orient="horz" pos="2160"/>
        <p:guide pos="2880"/>
      </p:guideLst>
    </p:cSldViewPr>
  </p:slideViewPr>
  <p:notesTextViewPr>
    <p:cViewPr>
      <p:scale>
        <a:sx n="100" d="100"/>
        <a:sy n="100" d="100"/>
      </p:scale>
      <p:origin x="0" y="0"/>
    </p:cViewPr>
  </p:notesTextViewPr>
  <p:sorterViewPr>
    <p:cViewPr>
      <p:scale>
        <a:sx n="154" d="100"/>
        <a:sy n="154" d="100"/>
      </p:scale>
      <p:origin x="0" y="-888"/>
    </p:cViewPr>
  </p:sorterViewPr>
  <p:notesViewPr>
    <p:cSldViewPr>
      <p:cViewPr varScale="1">
        <p:scale>
          <a:sx n="83" d="100"/>
          <a:sy n="83" d="100"/>
        </p:scale>
        <p:origin x="-3144"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83FDC75-7F73-4A4A-A77C-09AADF00E0EA}" type="datetimeFigureOut">
              <a:rPr lang="en-US" smtClean="0"/>
              <a:pPr/>
              <a:t>12/26/2013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59226BF-1F13-42D3-80DC-373E7ADD1EBC}" type="slidenum">
              <a:rPr lang="en-US" smtClean="0"/>
              <a:pPr/>
              <a:t>‹#›</a:t>
            </a:fld>
            <a:endParaRPr lang="en-US" dirty="0"/>
          </a:p>
        </p:txBody>
      </p:sp>
    </p:spTree>
    <p:extLst>
      <p:ext uri="{BB962C8B-B14F-4D97-AF65-F5344CB8AC3E}">
        <p14:creationId xmlns:p14="http://schemas.microsoft.com/office/powerpoint/2010/main" val="5158118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8AEF76B-3757-4A0B-AF93-28494465C1DD}" type="datetimeFigureOut">
              <a:rPr lang="en-US" smtClean="0"/>
              <a:pPr/>
              <a:t>12/26/2013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5693FD4-8F83-4EF7-AC3F-0DC0388986B0}" type="slidenum">
              <a:rPr lang="en-US" smtClean="0"/>
              <a:pPr/>
              <a:t>‹#›</a:t>
            </a:fld>
            <a:endParaRPr lang="en-US" dirty="0"/>
          </a:p>
        </p:txBody>
      </p:sp>
    </p:spTree>
    <p:extLst>
      <p:ext uri="{BB962C8B-B14F-4D97-AF65-F5344CB8AC3E}">
        <p14:creationId xmlns:p14="http://schemas.microsoft.com/office/powerpoint/2010/main" val="1735422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This template can be used as a starter file for presenting training materials in a group setting.</a:t>
            </a:r>
          </a:p>
          <a:p>
            <a:endParaRPr lang="en-US" dirty="0" smtClean="0"/>
          </a:p>
          <a:p>
            <a:pPr lvl="0"/>
            <a:r>
              <a:rPr lang="en-US" sz="1200" b="1" dirty="0" smtClean="0"/>
              <a:t>Sections</a:t>
            </a:r>
            <a:endParaRPr lang="en-US" sz="1200" b="0" dirty="0" smtClean="0"/>
          </a:p>
          <a:p>
            <a:pPr lvl="0"/>
            <a:r>
              <a:rPr lang="en-US" sz="1200" u="none" kern="1200" dirty="0" smtClean="0">
                <a:solidFill>
                  <a:schemeClr val="tx1"/>
                </a:solidFill>
                <a:effectLst/>
                <a:latin typeface="+mn-lt"/>
                <a:ea typeface="+mn-ea"/>
                <a:cs typeface="+mn-cs"/>
              </a:rPr>
              <a:t>Sections can help to organize your slides or facilitate collaboration between multiple authors. On the </a:t>
            </a:r>
            <a:r>
              <a:rPr lang="en-US" sz="1200" b="1" u="none" kern="1200" dirty="0" smtClean="0">
                <a:solidFill>
                  <a:schemeClr val="tx1"/>
                </a:solidFill>
                <a:effectLst/>
                <a:latin typeface="+mn-lt"/>
                <a:ea typeface="+mn-ea"/>
                <a:cs typeface="+mn-cs"/>
              </a:rPr>
              <a:t>Home</a:t>
            </a:r>
            <a:r>
              <a:rPr lang="en-US" sz="1200" u="none" kern="1200" dirty="0" smtClean="0">
                <a:solidFill>
                  <a:schemeClr val="tx1"/>
                </a:solidFill>
                <a:effectLst/>
                <a:latin typeface="+mn-lt"/>
                <a:ea typeface="+mn-ea"/>
                <a:cs typeface="+mn-cs"/>
              </a:rPr>
              <a:t> tab under </a:t>
            </a:r>
            <a:r>
              <a:rPr lang="en-US" sz="1200" b="1" u="none" kern="1200" dirty="0" smtClean="0">
                <a:solidFill>
                  <a:schemeClr val="tx1"/>
                </a:solidFill>
                <a:effectLst/>
                <a:latin typeface="+mn-lt"/>
                <a:ea typeface="+mn-ea"/>
                <a:cs typeface="+mn-cs"/>
              </a:rPr>
              <a:t>Slides</a:t>
            </a:r>
            <a:r>
              <a:rPr lang="en-US" sz="1200" u="none" kern="1200" dirty="0" smtClean="0">
                <a:solidFill>
                  <a:schemeClr val="tx1"/>
                </a:solidFill>
                <a:effectLst/>
                <a:latin typeface="+mn-lt"/>
                <a:ea typeface="+mn-ea"/>
                <a:cs typeface="+mn-cs"/>
              </a:rPr>
              <a:t>, click </a:t>
            </a:r>
            <a:r>
              <a:rPr lang="en-US" sz="1200" b="1" u="none" kern="1200" dirty="0" smtClean="0">
                <a:solidFill>
                  <a:schemeClr val="tx1"/>
                </a:solidFill>
                <a:effectLst/>
                <a:latin typeface="+mn-lt"/>
                <a:ea typeface="+mn-ea"/>
                <a:cs typeface="+mn-cs"/>
              </a:rPr>
              <a:t>Section</a:t>
            </a:r>
            <a:r>
              <a:rPr lang="en-US" sz="1200" u="none" kern="1200" dirty="0" smtClean="0">
                <a:solidFill>
                  <a:schemeClr val="tx1"/>
                </a:solidFill>
                <a:effectLst/>
                <a:latin typeface="+mn-lt"/>
                <a:ea typeface="+mn-ea"/>
                <a:cs typeface="+mn-cs"/>
              </a:rPr>
              <a:t>, and then click </a:t>
            </a:r>
            <a:r>
              <a:rPr lang="en-US" sz="1200" b="1" u="none" kern="1200" dirty="0" smtClean="0">
                <a:solidFill>
                  <a:schemeClr val="tx1"/>
                </a:solidFill>
                <a:effectLst/>
                <a:latin typeface="+mn-lt"/>
                <a:ea typeface="+mn-ea"/>
                <a:cs typeface="+mn-cs"/>
              </a:rPr>
              <a:t>Add Section</a:t>
            </a:r>
            <a:r>
              <a:rPr lang="en-US" sz="1200" u="none" kern="1200" dirty="0" smtClean="0">
                <a:solidFill>
                  <a:schemeClr val="tx1"/>
                </a:solidFill>
                <a:effectLst/>
                <a:latin typeface="+mn-lt"/>
                <a:ea typeface="+mn-ea"/>
                <a:cs typeface="+mn-cs"/>
              </a:rPr>
              <a:t>.</a:t>
            </a:r>
          </a:p>
          <a:p>
            <a:pPr lvl="0"/>
            <a:endParaRPr lang="en-US" sz="1200" b="1" dirty="0" smtClean="0"/>
          </a:p>
          <a:p>
            <a:pPr lvl="0"/>
            <a:r>
              <a:rPr lang="en-US" sz="1200" b="1" dirty="0" smtClean="0"/>
              <a:t>Notes</a:t>
            </a:r>
          </a:p>
          <a:p>
            <a:pPr lvl="0"/>
            <a:r>
              <a:rPr lang="en-US" sz="1200" u="none" kern="1200" dirty="0" smtClean="0">
                <a:solidFill>
                  <a:schemeClr val="tx1"/>
                </a:solidFill>
                <a:effectLst/>
                <a:latin typeface="+mn-lt"/>
                <a:ea typeface="+mn-ea"/>
                <a:cs typeface="+mn-cs"/>
              </a:rPr>
              <a:t>Use the Notes pane for delivery notes or to provide additional details for the audience. You can see these notes in Presenter View during your presentation. </a:t>
            </a:r>
          </a:p>
          <a:p>
            <a:pPr lvl="0"/>
            <a:r>
              <a:rPr lang="en-US" sz="1200" dirty="0" smtClean="0"/>
              <a:t>Keep in mind the font size (important for accessibility, visibility, videotaping, and online production)</a:t>
            </a:r>
          </a:p>
          <a:p>
            <a:pPr lvl="0"/>
            <a:endParaRPr lang="en-US" sz="1200" dirty="0" smtClean="0"/>
          </a:p>
          <a:p>
            <a:pPr lvl="0">
              <a:buFontTx/>
              <a:buNone/>
            </a:pPr>
            <a:r>
              <a:rPr lang="en-US" sz="1200" b="1" dirty="0" smtClean="0"/>
              <a:t>Coordinated colors </a:t>
            </a:r>
          </a:p>
          <a:p>
            <a:pPr lvl="0">
              <a:buFontTx/>
              <a:buNone/>
            </a:pPr>
            <a:r>
              <a:rPr lang="en-US" sz="1200" dirty="0" smtClean="0"/>
              <a:t>Pay particular attention to the graphs, charts, and text boxes.</a:t>
            </a:r>
            <a:r>
              <a:rPr lang="en-US" sz="1200" baseline="0" dirty="0" smtClean="0"/>
              <a:t> </a:t>
            </a:r>
            <a:endParaRPr lang="en-US" sz="1200" dirty="0" smtClean="0"/>
          </a:p>
          <a:p>
            <a:pPr lvl="0"/>
            <a:r>
              <a:rPr lang="en-US" sz="1200" dirty="0" smtClean="0"/>
              <a:t>Consider that attendees will print in black and white or </a:t>
            </a:r>
            <a:r>
              <a:rPr lang="en-US" sz="1200" dirty="0" err="1" smtClean="0"/>
              <a:t>grayscale</a:t>
            </a:r>
            <a:r>
              <a:rPr lang="en-US" sz="1200" dirty="0" smtClean="0"/>
              <a:t>. Run a test print to make sure your colors work when printed in pure black and white and </a:t>
            </a:r>
            <a:r>
              <a:rPr lang="en-US" sz="1200" dirty="0" err="1" smtClean="0"/>
              <a:t>grayscale</a:t>
            </a:r>
            <a:r>
              <a:rPr lang="en-US" sz="1200" dirty="0" smtClean="0"/>
              <a:t>.</a:t>
            </a:r>
          </a:p>
          <a:p>
            <a:pPr lvl="0">
              <a:buFontTx/>
              <a:buNone/>
            </a:pPr>
            <a:endParaRPr lang="en-US" sz="1200" dirty="0" smtClean="0"/>
          </a:p>
          <a:p>
            <a:pPr lvl="0">
              <a:buFontTx/>
              <a:buNone/>
            </a:pPr>
            <a:r>
              <a:rPr lang="en-US" sz="1200" b="1" dirty="0" smtClean="0"/>
              <a:t>Graphics, tables, and graphs</a:t>
            </a:r>
          </a:p>
          <a:p>
            <a:pPr lvl="0"/>
            <a:r>
              <a:rPr lang="en-US" sz="1200" dirty="0" smtClean="0"/>
              <a:t>Keep it simple: If possible, use consistent, non-distracting styles and colors.</a:t>
            </a:r>
          </a:p>
          <a:p>
            <a:pPr lvl="0"/>
            <a:r>
              <a:rPr lang="en-US" sz="1200" dirty="0" smtClean="0"/>
              <a:t>Label all graphs and tables.</a:t>
            </a:r>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EC6EAC7D-5A89-47C2-8ABA-56C9C2DEF7A4}" type="slidenum">
              <a:rPr lang="en-US" smtClean="0"/>
              <a:pPr/>
              <a:t>1</a:t>
            </a:fld>
            <a:endParaRPr lang="en-US"/>
          </a:p>
        </p:txBody>
      </p:sp>
    </p:spTree>
    <p:extLst>
      <p:ext uri="{BB962C8B-B14F-4D97-AF65-F5344CB8AC3E}">
        <p14:creationId xmlns:p14="http://schemas.microsoft.com/office/powerpoint/2010/main" val="25774987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80000"/>
              </a:lnSpc>
            </a:pPr>
            <a:r>
              <a:rPr lang="en-US" dirty="0" smtClean="0"/>
              <a:t>Give a brief overview of the presentation.</a:t>
            </a:r>
            <a:r>
              <a:rPr lang="en-US" baseline="0" dirty="0" smtClean="0"/>
              <a:t> D</a:t>
            </a:r>
            <a:r>
              <a:rPr lang="en-US" dirty="0" smtClean="0"/>
              <a:t>escribe the major focus of the presentation and why it is important.</a:t>
            </a:r>
          </a:p>
          <a:p>
            <a:pPr>
              <a:lnSpc>
                <a:spcPct val="80000"/>
              </a:lnSpc>
            </a:pPr>
            <a:r>
              <a:rPr lang="en-US" dirty="0" smtClean="0"/>
              <a:t>Introduce each of the major topics.</a:t>
            </a:r>
          </a:p>
          <a:p>
            <a:r>
              <a:rPr lang="en-US" dirty="0" smtClean="0"/>
              <a:t>To provide a road map for the audience, you</a:t>
            </a:r>
            <a:r>
              <a:rPr lang="en-US" baseline="0" dirty="0" smtClean="0"/>
              <a:t> can </a:t>
            </a:r>
            <a:r>
              <a:rPr lang="en-US" dirty="0" smtClean="0"/>
              <a:t>repeat this Overview slide throughout the presentation, highlighting the particular topic you will discuss next.</a:t>
            </a:r>
          </a:p>
        </p:txBody>
      </p:sp>
      <p:sp>
        <p:nvSpPr>
          <p:cNvPr id="4" name="Slide Number Placeholder 3"/>
          <p:cNvSpPr>
            <a:spLocks noGrp="1"/>
          </p:cNvSpPr>
          <p:nvPr>
            <p:ph type="sldNum" sz="quarter" idx="10"/>
          </p:nvPr>
        </p:nvSpPr>
        <p:spPr/>
        <p:txBody>
          <a:bodyPr/>
          <a:lstStyle/>
          <a:p>
            <a:fld id="{EC6EAC7D-5A89-47C2-8ABA-56C9C2DEF7A4}" type="slidenum">
              <a:rPr lang="en-US" smtClean="0"/>
              <a:pPr/>
              <a:t>10</a:t>
            </a:fld>
            <a:endParaRPr lang="en-US"/>
          </a:p>
        </p:txBody>
      </p:sp>
    </p:spTree>
    <p:extLst>
      <p:ext uri="{BB962C8B-B14F-4D97-AF65-F5344CB8AC3E}">
        <p14:creationId xmlns:p14="http://schemas.microsoft.com/office/powerpoint/2010/main" val="21092269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80000"/>
              </a:lnSpc>
            </a:pPr>
            <a:r>
              <a:rPr lang="en-US" dirty="0" smtClean="0"/>
              <a:t>Give a brief overview of the presentation.</a:t>
            </a:r>
            <a:r>
              <a:rPr lang="en-US" baseline="0" dirty="0" smtClean="0"/>
              <a:t> D</a:t>
            </a:r>
            <a:r>
              <a:rPr lang="en-US" dirty="0" smtClean="0"/>
              <a:t>escribe the major focus of the presentation and why it is important.</a:t>
            </a:r>
          </a:p>
          <a:p>
            <a:pPr>
              <a:lnSpc>
                <a:spcPct val="80000"/>
              </a:lnSpc>
            </a:pPr>
            <a:r>
              <a:rPr lang="en-US" dirty="0" smtClean="0"/>
              <a:t>Introduce each of the major topics.</a:t>
            </a:r>
          </a:p>
          <a:p>
            <a:r>
              <a:rPr lang="en-US" dirty="0" smtClean="0"/>
              <a:t>To provide a road map for the audience, you</a:t>
            </a:r>
            <a:r>
              <a:rPr lang="en-US" baseline="0" dirty="0" smtClean="0"/>
              <a:t> can </a:t>
            </a:r>
            <a:r>
              <a:rPr lang="en-US" dirty="0" smtClean="0"/>
              <a:t>repeat this Overview slide throughout the presentation, highlighting the particular topic you will discuss next.</a:t>
            </a:r>
          </a:p>
        </p:txBody>
      </p:sp>
      <p:sp>
        <p:nvSpPr>
          <p:cNvPr id="4" name="Slide Number Placeholder 3"/>
          <p:cNvSpPr>
            <a:spLocks noGrp="1"/>
          </p:cNvSpPr>
          <p:nvPr>
            <p:ph type="sldNum" sz="quarter" idx="10"/>
          </p:nvPr>
        </p:nvSpPr>
        <p:spPr/>
        <p:txBody>
          <a:bodyPr/>
          <a:lstStyle/>
          <a:p>
            <a:fld id="{EC6EAC7D-5A89-47C2-8ABA-56C9C2DEF7A4}" type="slidenum">
              <a:rPr lang="en-US" smtClean="0"/>
              <a:pPr/>
              <a:t>11</a:t>
            </a:fld>
            <a:endParaRPr lang="en-US"/>
          </a:p>
        </p:txBody>
      </p:sp>
    </p:spTree>
    <p:extLst>
      <p:ext uri="{BB962C8B-B14F-4D97-AF65-F5344CB8AC3E}">
        <p14:creationId xmlns:p14="http://schemas.microsoft.com/office/powerpoint/2010/main" val="33654836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80000"/>
              </a:lnSpc>
            </a:pPr>
            <a:r>
              <a:rPr lang="en-US" dirty="0" smtClean="0"/>
              <a:t>Give a brief overview of the presentation.</a:t>
            </a:r>
            <a:r>
              <a:rPr lang="en-US" baseline="0" dirty="0" smtClean="0"/>
              <a:t> D</a:t>
            </a:r>
            <a:r>
              <a:rPr lang="en-US" dirty="0" smtClean="0"/>
              <a:t>escribe the major focus of the presentation and why it is important.</a:t>
            </a:r>
          </a:p>
          <a:p>
            <a:pPr>
              <a:lnSpc>
                <a:spcPct val="80000"/>
              </a:lnSpc>
            </a:pPr>
            <a:r>
              <a:rPr lang="en-US" dirty="0" smtClean="0"/>
              <a:t>Introduce each of the major topics.</a:t>
            </a:r>
          </a:p>
          <a:p>
            <a:r>
              <a:rPr lang="en-US" dirty="0" smtClean="0"/>
              <a:t>To provide a road map for the audience, you</a:t>
            </a:r>
            <a:r>
              <a:rPr lang="en-US" baseline="0" dirty="0" smtClean="0"/>
              <a:t> can </a:t>
            </a:r>
            <a:r>
              <a:rPr lang="en-US" dirty="0" smtClean="0"/>
              <a:t>repeat this Overview slide throughout the presentation, highlighting the particular topic you will discuss next.</a:t>
            </a:r>
          </a:p>
        </p:txBody>
      </p:sp>
      <p:sp>
        <p:nvSpPr>
          <p:cNvPr id="4" name="Slide Number Placeholder 3"/>
          <p:cNvSpPr>
            <a:spLocks noGrp="1"/>
          </p:cNvSpPr>
          <p:nvPr>
            <p:ph type="sldNum" sz="quarter" idx="10"/>
          </p:nvPr>
        </p:nvSpPr>
        <p:spPr/>
        <p:txBody>
          <a:bodyPr/>
          <a:lstStyle/>
          <a:p>
            <a:fld id="{EC6EAC7D-5A89-47C2-8ABA-56C9C2DEF7A4}" type="slidenum">
              <a:rPr lang="en-US" smtClean="0"/>
              <a:pPr/>
              <a:t>12</a:t>
            </a:fld>
            <a:endParaRPr lang="en-US"/>
          </a:p>
        </p:txBody>
      </p:sp>
    </p:spTree>
    <p:extLst>
      <p:ext uri="{BB962C8B-B14F-4D97-AF65-F5344CB8AC3E}">
        <p14:creationId xmlns:p14="http://schemas.microsoft.com/office/powerpoint/2010/main" val="168039208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Board pol</a:t>
            </a:r>
            <a:endParaRPr lang="en-US" dirty="0"/>
          </a:p>
        </p:txBody>
      </p:sp>
      <p:sp>
        <p:nvSpPr>
          <p:cNvPr id="4" name="Slide Number Placeholder 3"/>
          <p:cNvSpPr>
            <a:spLocks noGrp="1"/>
          </p:cNvSpPr>
          <p:nvPr>
            <p:ph type="sldNum" sz="quarter" idx="10"/>
          </p:nvPr>
        </p:nvSpPr>
        <p:spPr/>
        <p:txBody>
          <a:bodyPr/>
          <a:lstStyle/>
          <a:p>
            <a:fld id="{75693FD4-8F83-4EF7-AC3F-0DC0388986B0}" type="slidenum">
              <a:rPr lang="en-US" smtClean="0"/>
              <a:pPr/>
              <a:t>14</a:t>
            </a:fld>
            <a:endParaRPr lang="en-US" dirty="0"/>
          </a:p>
        </p:txBody>
      </p:sp>
    </p:spTree>
    <p:extLst>
      <p:ext uri="{BB962C8B-B14F-4D97-AF65-F5344CB8AC3E}">
        <p14:creationId xmlns:p14="http://schemas.microsoft.com/office/powerpoint/2010/main" val="390506820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5693FD4-8F83-4EF7-AC3F-0DC0388986B0}" type="slidenum">
              <a:rPr lang="en-US" smtClean="0"/>
              <a:pPr/>
              <a:t>15</a:t>
            </a:fld>
            <a:endParaRPr lang="en-US" dirty="0"/>
          </a:p>
        </p:txBody>
      </p:sp>
    </p:spTree>
    <p:extLst>
      <p:ext uri="{BB962C8B-B14F-4D97-AF65-F5344CB8AC3E}">
        <p14:creationId xmlns:p14="http://schemas.microsoft.com/office/powerpoint/2010/main" val="69226607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Reasonable</a:t>
            </a:r>
            <a:r>
              <a:rPr lang="en-US" baseline="0" dirty="0" smtClean="0"/>
              <a:t> Suspicion Examples:</a:t>
            </a:r>
          </a:p>
          <a:p>
            <a:r>
              <a:rPr lang="en-US" dirty="0" smtClean="0"/>
              <a:t>A search of a student’s purse, after a teacher saw her smoking in a restroom but the student denied smoking when confronted.</a:t>
            </a:r>
          </a:p>
          <a:p>
            <a:r>
              <a:rPr lang="en-US" dirty="0" smtClean="0"/>
              <a:t>A search of a student’s pockets, after several other students said he had been passing out firecrackers to other students.</a:t>
            </a:r>
          </a:p>
          <a:p>
            <a:r>
              <a:rPr lang="en-US" dirty="0" smtClean="0"/>
              <a:t>A search of a student’s pockets, after anonymous phone call gives information concerning drug possession and this caller has previously provided accurate information.</a:t>
            </a:r>
          </a:p>
          <a:p>
            <a:endParaRPr lang="en-US" dirty="0"/>
          </a:p>
        </p:txBody>
      </p:sp>
      <p:sp>
        <p:nvSpPr>
          <p:cNvPr id="4" name="Slide Number Placeholder 3"/>
          <p:cNvSpPr>
            <a:spLocks noGrp="1"/>
          </p:cNvSpPr>
          <p:nvPr>
            <p:ph type="sldNum" sz="quarter" idx="10"/>
          </p:nvPr>
        </p:nvSpPr>
        <p:spPr/>
        <p:txBody>
          <a:bodyPr/>
          <a:lstStyle/>
          <a:p>
            <a:fld id="{75693FD4-8F83-4EF7-AC3F-0DC0388986B0}" type="slidenum">
              <a:rPr lang="en-US" smtClean="0"/>
              <a:pPr/>
              <a:t>16</a:t>
            </a:fld>
            <a:endParaRPr lang="en-US" dirty="0"/>
          </a:p>
        </p:txBody>
      </p:sp>
    </p:spTree>
    <p:extLst>
      <p:ext uri="{BB962C8B-B14F-4D97-AF65-F5344CB8AC3E}">
        <p14:creationId xmlns:p14="http://schemas.microsoft.com/office/powerpoint/2010/main" val="4980258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80000"/>
              </a:lnSpc>
            </a:pPr>
            <a:r>
              <a:rPr lang="en-US" dirty="0" smtClean="0"/>
              <a:t>Give a brief overview of the presentation.</a:t>
            </a:r>
            <a:r>
              <a:rPr lang="en-US" baseline="0" dirty="0" smtClean="0"/>
              <a:t> D</a:t>
            </a:r>
            <a:r>
              <a:rPr lang="en-US" dirty="0" smtClean="0"/>
              <a:t>escribe the major focus of the presentation and why it is important.</a:t>
            </a:r>
          </a:p>
          <a:p>
            <a:pPr>
              <a:lnSpc>
                <a:spcPct val="80000"/>
              </a:lnSpc>
            </a:pPr>
            <a:r>
              <a:rPr lang="en-US" dirty="0" smtClean="0"/>
              <a:t>Introduce each of the major topics.</a:t>
            </a:r>
          </a:p>
          <a:p>
            <a:r>
              <a:rPr lang="en-US" dirty="0" smtClean="0"/>
              <a:t>To provide a road map for the audience, you</a:t>
            </a:r>
            <a:r>
              <a:rPr lang="en-US" baseline="0" dirty="0" smtClean="0"/>
              <a:t> can </a:t>
            </a:r>
            <a:r>
              <a:rPr lang="en-US" dirty="0" smtClean="0"/>
              <a:t>repeat this Overview slide throughout the presentation, highlighting the particular topic you will discuss next.</a:t>
            </a:r>
          </a:p>
        </p:txBody>
      </p:sp>
      <p:sp>
        <p:nvSpPr>
          <p:cNvPr id="4" name="Slide Number Placeholder 3"/>
          <p:cNvSpPr>
            <a:spLocks noGrp="1"/>
          </p:cNvSpPr>
          <p:nvPr>
            <p:ph type="sldNum" sz="quarter" idx="10"/>
          </p:nvPr>
        </p:nvSpPr>
        <p:spPr/>
        <p:txBody>
          <a:bodyPr/>
          <a:lstStyle/>
          <a:p>
            <a:fld id="{EC6EAC7D-5A89-47C2-8ABA-56C9C2DEF7A4}" type="slidenum">
              <a:rPr lang="en-US" smtClean="0"/>
              <a:pPr/>
              <a:t>2</a:t>
            </a:fld>
            <a:endParaRPr lang="en-US"/>
          </a:p>
        </p:txBody>
      </p:sp>
    </p:spTree>
    <p:extLst>
      <p:ext uri="{BB962C8B-B14F-4D97-AF65-F5344CB8AC3E}">
        <p14:creationId xmlns:p14="http://schemas.microsoft.com/office/powerpoint/2010/main" val="26051024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80000"/>
              </a:lnSpc>
            </a:pPr>
            <a:r>
              <a:rPr lang="en-US" dirty="0" smtClean="0"/>
              <a:t>Give a brief overview of the presentation.</a:t>
            </a:r>
            <a:r>
              <a:rPr lang="en-US" baseline="0" dirty="0" smtClean="0"/>
              <a:t> D</a:t>
            </a:r>
            <a:r>
              <a:rPr lang="en-US" dirty="0" smtClean="0"/>
              <a:t>escribe the major focus of the presentation and why it is important.</a:t>
            </a:r>
          </a:p>
          <a:p>
            <a:pPr>
              <a:lnSpc>
                <a:spcPct val="80000"/>
              </a:lnSpc>
            </a:pPr>
            <a:r>
              <a:rPr lang="en-US" dirty="0" smtClean="0"/>
              <a:t>Introduce each of the major topics.</a:t>
            </a:r>
          </a:p>
          <a:p>
            <a:r>
              <a:rPr lang="en-US" dirty="0" smtClean="0"/>
              <a:t>To provide a road map for the audience, you</a:t>
            </a:r>
            <a:r>
              <a:rPr lang="en-US" baseline="0" dirty="0" smtClean="0"/>
              <a:t> can </a:t>
            </a:r>
            <a:r>
              <a:rPr lang="en-US" dirty="0" smtClean="0"/>
              <a:t>repeat this Overview slide throughout the presentation, highlighting the particular topic you will discuss next.</a:t>
            </a:r>
          </a:p>
        </p:txBody>
      </p:sp>
      <p:sp>
        <p:nvSpPr>
          <p:cNvPr id="4" name="Slide Number Placeholder 3"/>
          <p:cNvSpPr>
            <a:spLocks noGrp="1"/>
          </p:cNvSpPr>
          <p:nvPr>
            <p:ph type="sldNum" sz="quarter" idx="10"/>
          </p:nvPr>
        </p:nvSpPr>
        <p:spPr/>
        <p:txBody>
          <a:bodyPr/>
          <a:lstStyle/>
          <a:p>
            <a:fld id="{EC6EAC7D-5A89-47C2-8ABA-56C9C2DEF7A4}" type="slidenum">
              <a:rPr lang="en-US" smtClean="0"/>
              <a:pPr/>
              <a:t>3</a:t>
            </a:fld>
            <a:endParaRPr lang="en-US"/>
          </a:p>
        </p:txBody>
      </p:sp>
    </p:spTree>
    <p:extLst>
      <p:ext uri="{BB962C8B-B14F-4D97-AF65-F5344CB8AC3E}">
        <p14:creationId xmlns:p14="http://schemas.microsoft.com/office/powerpoint/2010/main" val="15599350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80000"/>
              </a:lnSpc>
            </a:pPr>
            <a:r>
              <a:rPr lang="en-US" dirty="0" smtClean="0"/>
              <a:t>Give a brief overview of the presentation.</a:t>
            </a:r>
            <a:r>
              <a:rPr lang="en-US" baseline="0" dirty="0" smtClean="0"/>
              <a:t> D</a:t>
            </a:r>
            <a:r>
              <a:rPr lang="en-US" dirty="0" smtClean="0"/>
              <a:t>escribe the major focus of the presentation and why it is important.</a:t>
            </a:r>
          </a:p>
          <a:p>
            <a:pPr>
              <a:lnSpc>
                <a:spcPct val="80000"/>
              </a:lnSpc>
            </a:pPr>
            <a:r>
              <a:rPr lang="en-US" dirty="0" smtClean="0"/>
              <a:t>Introduce each of the major topics.</a:t>
            </a:r>
          </a:p>
          <a:p>
            <a:r>
              <a:rPr lang="en-US" dirty="0" smtClean="0"/>
              <a:t>To provide a road map for the audience, you</a:t>
            </a:r>
            <a:r>
              <a:rPr lang="en-US" baseline="0" dirty="0" smtClean="0"/>
              <a:t> can </a:t>
            </a:r>
            <a:r>
              <a:rPr lang="en-US" dirty="0" smtClean="0"/>
              <a:t>repeat this Overview slide throughout the presentation, highlighting the particular topic you will discuss next.</a:t>
            </a:r>
          </a:p>
        </p:txBody>
      </p:sp>
      <p:sp>
        <p:nvSpPr>
          <p:cNvPr id="4" name="Slide Number Placeholder 3"/>
          <p:cNvSpPr>
            <a:spLocks noGrp="1"/>
          </p:cNvSpPr>
          <p:nvPr>
            <p:ph type="sldNum" sz="quarter" idx="10"/>
          </p:nvPr>
        </p:nvSpPr>
        <p:spPr/>
        <p:txBody>
          <a:bodyPr/>
          <a:lstStyle/>
          <a:p>
            <a:fld id="{EC6EAC7D-5A89-47C2-8ABA-56C9C2DEF7A4}" type="slidenum">
              <a:rPr lang="en-US" smtClean="0"/>
              <a:pPr/>
              <a:t>4</a:t>
            </a:fld>
            <a:endParaRPr lang="en-US"/>
          </a:p>
        </p:txBody>
      </p:sp>
    </p:spTree>
    <p:extLst>
      <p:ext uri="{BB962C8B-B14F-4D97-AF65-F5344CB8AC3E}">
        <p14:creationId xmlns:p14="http://schemas.microsoft.com/office/powerpoint/2010/main" val="3764156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80000"/>
              </a:lnSpc>
            </a:pPr>
            <a:r>
              <a:rPr lang="en-US" dirty="0" smtClean="0"/>
              <a:t>Give a brief overview of the presentation.</a:t>
            </a:r>
            <a:r>
              <a:rPr lang="en-US" baseline="0" dirty="0" smtClean="0"/>
              <a:t> D</a:t>
            </a:r>
            <a:r>
              <a:rPr lang="en-US" dirty="0" smtClean="0"/>
              <a:t>escribe the major focus of the presentation and why it is important.</a:t>
            </a:r>
          </a:p>
          <a:p>
            <a:pPr>
              <a:lnSpc>
                <a:spcPct val="80000"/>
              </a:lnSpc>
            </a:pPr>
            <a:r>
              <a:rPr lang="en-US" dirty="0" smtClean="0"/>
              <a:t>Introduce each of the major topics.</a:t>
            </a:r>
          </a:p>
          <a:p>
            <a:r>
              <a:rPr lang="en-US" dirty="0" smtClean="0"/>
              <a:t>To provide a road map for the audience, you</a:t>
            </a:r>
            <a:r>
              <a:rPr lang="en-US" baseline="0" dirty="0" smtClean="0"/>
              <a:t> can </a:t>
            </a:r>
            <a:r>
              <a:rPr lang="en-US" dirty="0" smtClean="0"/>
              <a:t>repeat this Overview slide throughout the presentation, highlighting the particular topic you will discuss next.</a:t>
            </a:r>
          </a:p>
        </p:txBody>
      </p:sp>
      <p:sp>
        <p:nvSpPr>
          <p:cNvPr id="4" name="Slide Number Placeholder 3"/>
          <p:cNvSpPr>
            <a:spLocks noGrp="1"/>
          </p:cNvSpPr>
          <p:nvPr>
            <p:ph type="sldNum" sz="quarter" idx="10"/>
          </p:nvPr>
        </p:nvSpPr>
        <p:spPr/>
        <p:txBody>
          <a:bodyPr/>
          <a:lstStyle/>
          <a:p>
            <a:fld id="{EC6EAC7D-5A89-47C2-8ABA-56C9C2DEF7A4}" type="slidenum">
              <a:rPr lang="en-US" smtClean="0"/>
              <a:pPr/>
              <a:t>5</a:t>
            </a:fld>
            <a:endParaRPr lang="en-US"/>
          </a:p>
        </p:txBody>
      </p:sp>
    </p:spTree>
    <p:extLst>
      <p:ext uri="{BB962C8B-B14F-4D97-AF65-F5344CB8AC3E}">
        <p14:creationId xmlns:p14="http://schemas.microsoft.com/office/powerpoint/2010/main" val="15223145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This template can be used as a starter file for presenting training materials in a group setting.</a:t>
            </a:r>
          </a:p>
          <a:p>
            <a:endParaRPr lang="en-US" dirty="0" smtClean="0"/>
          </a:p>
          <a:p>
            <a:pPr lvl="0"/>
            <a:r>
              <a:rPr lang="en-US" sz="1200" b="1" dirty="0" smtClean="0"/>
              <a:t>Sections</a:t>
            </a:r>
            <a:endParaRPr lang="en-US" sz="1200" b="0" dirty="0" smtClean="0"/>
          </a:p>
          <a:p>
            <a:pPr lvl="0"/>
            <a:r>
              <a:rPr lang="en-US" sz="1200" u="none" kern="1200" dirty="0" smtClean="0">
                <a:solidFill>
                  <a:schemeClr val="tx1"/>
                </a:solidFill>
                <a:effectLst/>
                <a:latin typeface="+mn-lt"/>
                <a:ea typeface="+mn-ea"/>
                <a:cs typeface="+mn-cs"/>
              </a:rPr>
              <a:t>Sections can help to organize your slides or facilitate collaboration between multiple authors. On the </a:t>
            </a:r>
            <a:r>
              <a:rPr lang="en-US" sz="1200" b="1" u="none" kern="1200" dirty="0" smtClean="0">
                <a:solidFill>
                  <a:schemeClr val="tx1"/>
                </a:solidFill>
                <a:effectLst/>
                <a:latin typeface="+mn-lt"/>
                <a:ea typeface="+mn-ea"/>
                <a:cs typeface="+mn-cs"/>
              </a:rPr>
              <a:t>Home</a:t>
            </a:r>
            <a:r>
              <a:rPr lang="en-US" sz="1200" u="none" kern="1200" dirty="0" smtClean="0">
                <a:solidFill>
                  <a:schemeClr val="tx1"/>
                </a:solidFill>
                <a:effectLst/>
                <a:latin typeface="+mn-lt"/>
                <a:ea typeface="+mn-ea"/>
                <a:cs typeface="+mn-cs"/>
              </a:rPr>
              <a:t> tab under </a:t>
            </a:r>
            <a:r>
              <a:rPr lang="en-US" sz="1200" b="1" u="none" kern="1200" dirty="0" smtClean="0">
                <a:solidFill>
                  <a:schemeClr val="tx1"/>
                </a:solidFill>
                <a:effectLst/>
                <a:latin typeface="+mn-lt"/>
                <a:ea typeface="+mn-ea"/>
                <a:cs typeface="+mn-cs"/>
              </a:rPr>
              <a:t>Slides</a:t>
            </a:r>
            <a:r>
              <a:rPr lang="en-US" sz="1200" u="none" kern="1200" dirty="0" smtClean="0">
                <a:solidFill>
                  <a:schemeClr val="tx1"/>
                </a:solidFill>
                <a:effectLst/>
                <a:latin typeface="+mn-lt"/>
                <a:ea typeface="+mn-ea"/>
                <a:cs typeface="+mn-cs"/>
              </a:rPr>
              <a:t>, click </a:t>
            </a:r>
            <a:r>
              <a:rPr lang="en-US" sz="1200" b="1" u="none" kern="1200" dirty="0" smtClean="0">
                <a:solidFill>
                  <a:schemeClr val="tx1"/>
                </a:solidFill>
                <a:effectLst/>
                <a:latin typeface="+mn-lt"/>
                <a:ea typeface="+mn-ea"/>
                <a:cs typeface="+mn-cs"/>
              </a:rPr>
              <a:t>Section</a:t>
            </a:r>
            <a:r>
              <a:rPr lang="en-US" sz="1200" u="none" kern="1200" dirty="0" smtClean="0">
                <a:solidFill>
                  <a:schemeClr val="tx1"/>
                </a:solidFill>
                <a:effectLst/>
                <a:latin typeface="+mn-lt"/>
                <a:ea typeface="+mn-ea"/>
                <a:cs typeface="+mn-cs"/>
              </a:rPr>
              <a:t>, and then click </a:t>
            </a:r>
            <a:r>
              <a:rPr lang="en-US" sz="1200" b="1" u="none" kern="1200" dirty="0" smtClean="0">
                <a:solidFill>
                  <a:schemeClr val="tx1"/>
                </a:solidFill>
                <a:effectLst/>
                <a:latin typeface="+mn-lt"/>
                <a:ea typeface="+mn-ea"/>
                <a:cs typeface="+mn-cs"/>
              </a:rPr>
              <a:t>Add Section</a:t>
            </a:r>
            <a:r>
              <a:rPr lang="en-US" sz="1200" u="none" kern="1200" dirty="0" smtClean="0">
                <a:solidFill>
                  <a:schemeClr val="tx1"/>
                </a:solidFill>
                <a:effectLst/>
                <a:latin typeface="+mn-lt"/>
                <a:ea typeface="+mn-ea"/>
                <a:cs typeface="+mn-cs"/>
              </a:rPr>
              <a:t>.</a:t>
            </a:r>
          </a:p>
          <a:p>
            <a:pPr lvl="0"/>
            <a:endParaRPr lang="en-US" sz="1200" b="1" dirty="0" smtClean="0"/>
          </a:p>
          <a:p>
            <a:pPr lvl="0"/>
            <a:r>
              <a:rPr lang="en-US" sz="1200" b="1" dirty="0" smtClean="0"/>
              <a:t>Notes</a:t>
            </a:r>
          </a:p>
          <a:p>
            <a:pPr lvl="0"/>
            <a:r>
              <a:rPr lang="en-US" sz="1200" u="none" kern="1200" dirty="0" smtClean="0">
                <a:solidFill>
                  <a:schemeClr val="tx1"/>
                </a:solidFill>
                <a:effectLst/>
                <a:latin typeface="+mn-lt"/>
                <a:ea typeface="+mn-ea"/>
                <a:cs typeface="+mn-cs"/>
              </a:rPr>
              <a:t>Use the Notes pane for delivery notes or to provide additional details for the audience. You can see these notes in Presenter View during your presentation. </a:t>
            </a:r>
          </a:p>
          <a:p>
            <a:pPr lvl="0"/>
            <a:r>
              <a:rPr lang="en-US" sz="1200" dirty="0" smtClean="0"/>
              <a:t>Keep in mind the font size (important for accessibility, visibility, videotaping, and online production)</a:t>
            </a:r>
          </a:p>
          <a:p>
            <a:pPr lvl="0"/>
            <a:endParaRPr lang="en-US" sz="1200" dirty="0" smtClean="0"/>
          </a:p>
          <a:p>
            <a:pPr lvl="0">
              <a:buFontTx/>
              <a:buNone/>
            </a:pPr>
            <a:r>
              <a:rPr lang="en-US" sz="1200" b="1" dirty="0" smtClean="0"/>
              <a:t>Coordinated colors </a:t>
            </a:r>
          </a:p>
          <a:p>
            <a:pPr lvl="0">
              <a:buFontTx/>
              <a:buNone/>
            </a:pPr>
            <a:r>
              <a:rPr lang="en-US" sz="1200" dirty="0" smtClean="0"/>
              <a:t>Pay particular attention to the graphs, charts, and text boxes.</a:t>
            </a:r>
            <a:r>
              <a:rPr lang="en-US" sz="1200" baseline="0" dirty="0" smtClean="0"/>
              <a:t> </a:t>
            </a:r>
            <a:endParaRPr lang="en-US" sz="1200" dirty="0" smtClean="0"/>
          </a:p>
          <a:p>
            <a:pPr lvl="0"/>
            <a:r>
              <a:rPr lang="en-US" sz="1200" dirty="0" smtClean="0"/>
              <a:t>Consider that attendees will print in black and white or </a:t>
            </a:r>
            <a:r>
              <a:rPr lang="en-US" sz="1200" dirty="0" err="1" smtClean="0"/>
              <a:t>grayscale</a:t>
            </a:r>
            <a:r>
              <a:rPr lang="en-US" sz="1200" dirty="0" smtClean="0"/>
              <a:t>. Run a test print to make sure your colors work when printed in pure black and white and </a:t>
            </a:r>
            <a:r>
              <a:rPr lang="en-US" sz="1200" dirty="0" err="1" smtClean="0"/>
              <a:t>grayscale</a:t>
            </a:r>
            <a:r>
              <a:rPr lang="en-US" sz="1200" dirty="0" smtClean="0"/>
              <a:t>.</a:t>
            </a:r>
          </a:p>
          <a:p>
            <a:pPr lvl="0">
              <a:buFontTx/>
              <a:buNone/>
            </a:pPr>
            <a:endParaRPr lang="en-US" sz="1200" dirty="0" smtClean="0"/>
          </a:p>
          <a:p>
            <a:pPr lvl="0">
              <a:buFontTx/>
              <a:buNone/>
            </a:pPr>
            <a:r>
              <a:rPr lang="en-US" sz="1200" b="1" dirty="0" smtClean="0"/>
              <a:t>Graphics, tables, and graphs</a:t>
            </a:r>
          </a:p>
          <a:p>
            <a:pPr lvl="0"/>
            <a:r>
              <a:rPr lang="en-US" sz="1200" dirty="0" smtClean="0"/>
              <a:t>Keep it simple: If possible, use consistent, non-distracting styles and colors.</a:t>
            </a:r>
          </a:p>
          <a:p>
            <a:pPr lvl="0"/>
            <a:r>
              <a:rPr lang="en-US" sz="1200" dirty="0" smtClean="0"/>
              <a:t>Label all graphs and tables.</a:t>
            </a:r>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EC6EAC7D-5A89-47C2-8ABA-56C9C2DEF7A4}" type="slidenum">
              <a:rPr lang="en-US" smtClean="0"/>
              <a:pPr/>
              <a:t>6</a:t>
            </a:fld>
            <a:endParaRPr lang="en-US"/>
          </a:p>
        </p:txBody>
      </p:sp>
    </p:spTree>
    <p:extLst>
      <p:ext uri="{BB962C8B-B14F-4D97-AF65-F5344CB8AC3E}">
        <p14:creationId xmlns:p14="http://schemas.microsoft.com/office/powerpoint/2010/main" val="33834698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5693FD4-8F83-4EF7-AC3F-0DC0388986B0}" type="slidenum">
              <a:rPr lang="en-US" smtClean="0"/>
              <a:pPr/>
              <a:t>7</a:t>
            </a:fld>
            <a:endParaRPr lang="en-US" dirty="0"/>
          </a:p>
        </p:txBody>
      </p:sp>
    </p:spTree>
    <p:extLst>
      <p:ext uri="{BB962C8B-B14F-4D97-AF65-F5344CB8AC3E}">
        <p14:creationId xmlns:p14="http://schemas.microsoft.com/office/powerpoint/2010/main" val="20132808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80000"/>
              </a:lnSpc>
            </a:pPr>
            <a:r>
              <a:rPr lang="en-US" dirty="0" smtClean="0"/>
              <a:t>Give a brief overview of the presentation.</a:t>
            </a:r>
            <a:r>
              <a:rPr lang="en-US" baseline="0" dirty="0" smtClean="0"/>
              <a:t> D</a:t>
            </a:r>
            <a:r>
              <a:rPr lang="en-US" dirty="0" smtClean="0"/>
              <a:t>escribe the major focus of the presentation and why it is important.</a:t>
            </a:r>
          </a:p>
          <a:p>
            <a:pPr>
              <a:lnSpc>
                <a:spcPct val="80000"/>
              </a:lnSpc>
            </a:pPr>
            <a:r>
              <a:rPr lang="en-US" dirty="0" smtClean="0"/>
              <a:t>Introduce each of the major topics.</a:t>
            </a:r>
          </a:p>
          <a:p>
            <a:r>
              <a:rPr lang="en-US" dirty="0" smtClean="0"/>
              <a:t>To provide a road map for the audience, you</a:t>
            </a:r>
            <a:r>
              <a:rPr lang="en-US" baseline="0" dirty="0" smtClean="0"/>
              <a:t> can </a:t>
            </a:r>
            <a:r>
              <a:rPr lang="en-US" dirty="0" smtClean="0"/>
              <a:t>repeat this Overview slide throughout the presentation, highlighting the particular topic you will discuss next.</a:t>
            </a:r>
          </a:p>
        </p:txBody>
      </p:sp>
      <p:sp>
        <p:nvSpPr>
          <p:cNvPr id="4" name="Slide Number Placeholder 3"/>
          <p:cNvSpPr>
            <a:spLocks noGrp="1"/>
          </p:cNvSpPr>
          <p:nvPr>
            <p:ph type="sldNum" sz="quarter" idx="10"/>
          </p:nvPr>
        </p:nvSpPr>
        <p:spPr/>
        <p:txBody>
          <a:bodyPr/>
          <a:lstStyle/>
          <a:p>
            <a:fld id="{EC6EAC7D-5A89-47C2-8ABA-56C9C2DEF7A4}" type="slidenum">
              <a:rPr lang="en-US" smtClean="0"/>
              <a:pPr/>
              <a:t>8</a:t>
            </a:fld>
            <a:endParaRPr lang="en-US"/>
          </a:p>
        </p:txBody>
      </p:sp>
    </p:spTree>
    <p:extLst>
      <p:ext uri="{BB962C8B-B14F-4D97-AF65-F5344CB8AC3E}">
        <p14:creationId xmlns:p14="http://schemas.microsoft.com/office/powerpoint/2010/main" val="40250268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80000"/>
              </a:lnSpc>
            </a:pPr>
            <a:r>
              <a:rPr lang="en-US" dirty="0" smtClean="0"/>
              <a:t>Give a brief overview of the presentation.</a:t>
            </a:r>
            <a:r>
              <a:rPr lang="en-US" baseline="0" dirty="0" smtClean="0"/>
              <a:t> D</a:t>
            </a:r>
            <a:r>
              <a:rPr lang="en-US" dirty="0" smtClean="0"/>
              <a:t>escribe the major focus of the presentation and why it is important.</a:t>
            </a:r>
          </a:p>
          <a:p>
            <a:pPr>
              <a:lnSpc>
                <a:spcPct val="80000"/>
              </a:lnSpc>
            </a:pPr>
            <a:r>
              <a:rPr lang="en-US" dirty="0" smtClean="0"/>
              <a:t>Introduce each of the major topics.</a:t>
            </a:r>
          </a:p>
          <a:p>
            <a:r>
              <a:rPr lang="en-US" dirty="0" smtClean="0"/>
              <a:t>To provide a road map for the audience, you</a:t>
            </a:r>
            <a:r>
              <a:rPr lang="en-US" baseline="0" dirty="0" smtClean="0"/>
              <a:t> can </a:t>
            </a:r>
            <a:r>
              <a:rPr lang="en-US" dirty="0" smtClean="0"/>
              <a:t>repeat this Overview slide throughout the presentation, highlighting the particular topic you will discuss next.</a:t>
            </a:r>
          </a:p>
        </p:txBody>
      </p:sp>
      <p:sp>
        <p:nvSpPr>
          <p:cNvPr id="4" name="Slide Number Placeholder 3"/>
          <p:cNvSpPr>
            <a:spLocks noGrp="1"/>
          </p:cNvSpPr>
          <p:nvPr>
            <p:ph type="sldNum" sz="quarter" idx="10"/>
          </p:nvPr>
        </p:nvSpPr>
        <p:spPr/>
        <p:txBody>
          <a:bodyPr/>
          <a:lstStyle/>
          <a:p>
            <a:fld id="{EC6EAC7D-5A89-47C2-8ABA-56C9C2DEF7A4}" type="slidenum">
              <a:rPr lang="en-US" smtClean="0"/>
              <a:pPr/>
              <a:t>9</a:t>
            </a:fld>
            <a:endParaRPr lang="en-US"/>
          </a:p>
        </p:txBody>
      </p:sp>
    </p:spTree>
    <p:extLst>
      <p:ext uri="{BB962C8B-B14F-4D97-AF65-F5344CB8AC3E}">
        <p14:creationId xmlns:p14="http://schemas.microsoft.com/office/powerpoint/2010/main" val="322966043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6" name="Picture 5"/>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43543" y="0"/>
            <a:ext cx="9100457" cy="6879771"/>
          </a:xfrm>
          <a:prstGeom prst="rect">
            <a:avLst/>
          </a:prstGeom>
        </p:spPr>
      </p:pic>
      <p:sp>
        <p:nvSpPr>
          <p:cNvPr id="2" name="Title 1"/>
          <p:cNvSpPr>
            <a:spLocks noGrp="1"/>
          </p:cNvSpPr>
          <p:nvPr>
            <p:ph type="ctrTitle" hasCustomPrompt="1"/>
          </p:nvPr>
        </p:nvSpPr>
        <p:spPr>
          <a:xfrm>
            <a:off x="2590800" y="2286000"/>
            <a:ext cx="6180224" cy="1470025"/>
          </a:xfrm>
        </p:spPr>
        <p:txBody>
          <a:bodyPr anchor="t"/>
          <a:lstStyle>
            <a:lvl1pPr algn="r">
              <a:defRPr b="1" cap="small" baseline="0">
                <a:solidFill>
                  <a:srgbClr val="003300"/>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3962400" y="4038600"/>
            <a:ext cx="4772528" cy="990600"/>
          </a:xfrm>
        </p:spPr>
        <p:txBody>
          <a:bodyPr>
            <a:normAutofit/>
          </a:bodyPr>
          <a:lstStyle>
            <a:lvl1pPr marL="0" indent="0" algn="r">
              <a:buNone/>
              <a:defRPr sz="2000" b="0">
                <a:solidFill>
                  <a:schemeClr val="tx1"/>
                </a:solidFill>
                <a:latin typeface="Georgia" pitchFamily="18"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pic>
        <p:nvPicPr>
          <p:cNvPr id="7" name="Picture 6"/>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0" y="1251"/>
            <a:ext cx="3721618" cy="6858000"/>
          </a:xfrm>
          <a:prstGeom prst="rect">
            <a:avLst/>
          </a:prstGeom>
        </p:spPr>
      </p:pic>
      <p:sp>
        <p:nvSpPr>
          <p:cNvPr id="10" name="Picture Placeholder 9"/>
          <p:cNvSpPr>
            <a:spLocks noGrp="1"/>
          </p:cNvSpPr>
          <p:nvPr>
            <p:ph type="pic" sz="quarter" idx="13" hasCustomPrompt="1"/>
          </p:nvPr>
        </p:nvSpPr>
        <p:spPr>
          <a:xfrm>
            <a:off x="6858000" y="5105400"/>
            <a:ext cx="1828800" cy="990600"/>
          </a:xfrm>
        </p:spPr>
        <p:txBody>
          <a:bodyPr>
            <a:normAutofit/>
          </a:bodyPr>
          <a:lstStyle>
            <a:lvl1pPr marL="0" indent="0" algn="ctr">
              <a:buNone/>
              <a:defRPr sz="2000" baseline="0"/>
            </a:lvl1pPr>
          </a:lstStyle>
          <a:p>
            <a:r>
              <a:rPr lang="en-US" dirty="0" smtClean="0"/>
              <a:t>Company Logo</a:t>
            </a:r>
            <a:endParaRPr lang="en-US" dirty="0"/>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fade">
                                      <p:cBhvr>
                                        <p:cTn id="1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57B281C-5159-4971-8228-52B9A72E9ED2}" type="datetimeFigureOut">
              <a:rPr lang="en-US" smtClean="0"/>
              <a:pPr/>
              <a:t>12/26/2013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3D6E5A2-EC83-451F-A719-9AC1370DD5CF}" type="slidenum">
              <a:rPr lang="en-US" smtClean="0"/>
              <a:pPr/>
              <a:t>‹#›</a:t>
            </a:fld>
            <a:endParaRPr lang="en-US" dirty="0"/>
          </a:p>
        </p:txBody>
      </p:sp>
    </p:spTree>
  </p:cSld>
  <p:clrMapOvr>
    <a:masterClrMapping/>
  </p:clrMapOvr>
  <p:transition spd="slow">
    <p:wipe dir="d"/>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7B281C-5159-4971-8228-52B9A72E9ED2}" type="datetimeFigureOut">
              <a:rPr lang="en-US" smtClean="0"/>
              <a:pPr/>
              <a:t>12/26/2013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3D6E5A2-EC83-451F-A719-9AC1370DD5CF}" type="slidenum">
              <a:rPr lang="en-US" smtClean="0"/>
              <a:pPr/>
              <a:t>‹#›</a:t>
            </a:fld>
            <a:endParaRPr lang="en-US" dirty="0"/>
          </a:p>
        </p:txBody>
      </p:sp>
    </p:spTree>
  </p:cSld>
  <p:clrMapOvr>
    <a:masterClrMapping/>
  </p:clrMapOvr>
  <p:transition spd="slow">
    <p:wipe dir="d"/>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Background Only">
    <p:spTree>
      <p:nvGrpSpPr>
        <p:cNvPr id="1" name=""/>
        <p:cNvGrpSpPr/>
        <p:nvPr/>
      </p:nvGrpSpPr>
      <p:grpSpPr>
        <a:xfrm>
          <a:off x="0" y="0"/>
          <a:ext cx="0" cy="0"/>
          <a:chOff x="0" y="0"/>
          <a:chExt cx="0" cy="0"/>
        </a:xfrm>
      </p:grpSpPr>
      <p:pic>
        <p:nvPicPr>
          <p:cNvPr id="2" name="Picture 1"/>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43543" y="0"/>
            <a:ext cx="9100457" cy="6879771"/>
          </a:xfrm>
          <a:prstGeom prst="rect">
            <a:avLst/>
          </a:prstGeom>
        </p:spPr>
      </p:pic>
      <p:sp>
        <p:nvSpPr>
          <p:cNvPr id="3" name="Date Placeholder 3"/>
          <p:cNvSpPr>
            <a:spLocks noGrp="1"/>
          </p:cNvSpPr>
          <p:nvPr>
            <p:ph type="dt" sz="half" idx="10"/>
          </p:nvPr>
        </p:nvSpPr>
        <p:spPr>
          <a:xfrm>
            <a:off x="762000" y="6356350"/>
            <a:ext cx="2133600" cy="365125"/>
          </a:xfrm>
        </p:spPr>
        <p:txBody>
          <a:bodyPr/>
          <a:lstStyle/>
          <a:p>
            <a:fld id="{757B281C-5159-4971-8228-52B9A72E9ED2}" type="datetimeFigureOut">
              <a:rPr lang="en-US" smtClean="0"/>
              <a:pPr/>
              <a:t>12/26/2013</a:t>
            </a:fld>
            <a:endParaRPr lang="en-US" dirty="0"/>
          </a:p>
        </p:txBody>
      </p:sp>
      <p:sp>
        <p:nvSpPr>
          <p:cNvPr id="4" name="Footer Placeholder 4"/>
          <p:cNvSpPr>
            <a:spLocks noGrp="1"/>
          </p:cNvSpPr>
          <p:nvPr>
            <p:ph type="ftr" sz="quarter" idx="11"/>
          </p:nvPr>
        </p:nvSpPr>
        <p:spPr>
          <a:xfrm>
            <a:off x="3352800" y="6356350"/>
            <a:ext cx="2895600" cy="365125"/>
          </a:xfrm>
        </p:spPr>
        <p:txBody>
          <a:bodyPr/>
          <a:lstStyle/>
          <a:p>
            <a:endParaRPr lang="en-US" dirty="0"/>
          </a:p>
        </p:txBody>
      </p:sp>
      <p:sp>
        <p:nvSpPr>
          <p:cNvPr id="5" name="Slide Number Placeholder 5"/>
          <p:cNvSpPr>
            <a:spLocks noGrp="1"/>
          </p:cNvSpPr>
          <p:nvPr>
            <p:ph type="sldNum" sz="quarter" idx="12"/>
          </p:nvPr>
        </p:nvSpPr>
        <p:spPr>
          <a:xfrm>
            <a:off x="6705600" y="6356350"/>
            <a:ext cx="2133600" cy="365125"/>
          </a:xfrm>
        </p:spPr>
        <p:txBody>
          <a:bodyPr/>
          <a:lstStyle/>
          <a:p>
            <a:fld id="{33D6E5A2-EC83-451F-A719-9AC1370DD5CF}" type="slidenum">
              <a:rPr lang="en-US" smtClean="0"/>
              <a:pPr/>
              <a:t>‹#›</a:t>
            </a:fld>
            <a:endParaRPr lang="en-US" dirty="0"/>
          </a:p>
        </p:txBody>
      </p:sp>
    </p:spTree>
  </p:cSld>
  <p:clrMapOvr>
    <a:masterClrMapping/>
  </p:clrMapOvr>
  <p:transition spd="slow">
    <p:wipe dir="d"/>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Section Header">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43543" y="0"/>
            <a:ext cx="9100457" cy="6879771"/>
          </a:xfrm>
          <a:prstGeom prst="rect">
            <a:avLst/>
          </a:prstGeom>
        </p:spPr>
      </p:pic>
      <p:pic>
        <p:nvPicPr>
          <p:cNvPr id="8" name="Picture 7"/>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rot="5400000">
            <a:off x="3161049" y="-3176815"/>
            <a:ext cx="2819400" cy="9173031"/>
          </a:xfrm>
          <a:prstGeom prst="rect">
            <a:avLst/>
          </a:prstGeom>
        </p:spPr>
      </p:pic>
      <p:sp>
        <p:nvSpPr>
          <p:cNvPr id="2" name="Title 1"/>
          <p:cNvSpPr>
            <a:spLocks noGrp="1"/>
          </p:cNvSpPr>
          <p:nvPr>
            <p:ph type="title" hasCustomPrompt="1"/>
          </p:nvPr>
        </p:nvSpPr>
        <p:spPr>
          <a:xfrm>
            <a:off x="4572000" y="3048000"/>
            <a:ext cx="4343400" cy="1362075"/>
          </a:xfrm>
        </p:spPr>
        <p:txBody>
          <a:bodyPr anchor="b" anchorCtr="0"/>
          <a:lstStyle>
            <a:lvl1pPr algn="l">
              <a:defRPr sz="4000" b="1" cap="small" baseline="0">
                <a:solidFill>
                  <a:srgbClr val="003300"/>
                </a:solidFill>
              </a:defRPr>
            </a:lvl1pPr>
          </a:lstStyle>
          <a:p>
            <a:r>
              <a:rPr lang="en-US" dirty="0" smtClean="0"/>
              <a:t>Click to edit master title style</a:t>
            </a:r>
            <a:endParaRPr lang="en-US" dirty="0"/>
          </a:p>
        </p:txBody>
      </p:sp>
      <p:sp>
        <p:nvSpPr>
          <p:cNvPr id="4" name="Date Placeholder 3"/>
          <p:cNvSpPr>
            <a:spLocks noGrp="1"/>
          </p:cNvSpPr>
          <p:nvPr>
            <p:ph type="dt" sz="half" idx="10"/>
          </p:nvPr>
        </p:nvSpPr>
        <p:spPr/>
        <p:txBody>
          <a:bodyPr/>
          <a:lstStyle/>
          <a:p>
            <a:fld id="{757B281C-5159-4971-8228-52B9A72E9ED2}" type="datetimeFigureOut">
              <a:rPr lang="en-US" smtClean="0"/>
              <a:pPr/>
              <a:t>12/26/2013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D6E5A2-EC83-451F-A719-9AC1370DD5CF}" type="slidenum">
              <a:rPr lang="en-US" smtClean="0"/>
              <a:pPr/>
              <a:t>‹#›</a:t>
            </a:fld>
            <a:endParaRPr lang="en-US" dirty="0"/>
          </a:p>
        </p:txBody>
      </p:sp>
      <p:sp>
        <p:nvSpPr>
          <p:cNvPr id="10" name="Picture Placeholder 9"/>
          <p:cNvSpPr>
            <a:spLocks noGrp="1"/>
          </p:cNvSpPr>
          <p:nvPr>
            <p:ph type="pic" sz="quarter" idx="13" hasCustomPrompt="1"/>
          </p:nvPr>
        </p:nvSpPr>
        <p:spPr>
          <a:xfrm>
            <a:off x="6781800" y="5334000"/>
            <a:ext cx="2133600" cy="990600"/>
          </a:xfrm>
        </p:spPr>
        <p:txBody>
          <a:bodyPr>
            <a:normAutofit/>
          </a:bodyPr>
          <a:lstStyle>
            <a:lvl1pPr marL="0" indent="0" algn="ctr">
              <a:buNone/>
              <a:defRPr sz="1800"/>
            </a:lvl1pPr>
          </a:lstStyle>
          <a:p>
            <a:r>
              <a:rPr lang="en-US" dirty="0" smtClean="0"/>
              <a:t>Company Logo</a:t>
            </a:r>
            <a:endParaRPr lang="en-US" dirty="0"/>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fade">
                                      <p:cBhvr>
                                        <p:cTn id="1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62000" y="269632"/>
            <a:ext cx="8077200" cy="1143000"/>
          </a:xfrm>
        </p:spPr>
        <p:txBody>
          <a:bodyPr anchor="ctr" anchorCtr="0"/>
          <a:lstStyle>
            <a:lvl1pPr algn="l">
              <a:defRPr lang="en-US" dirty="0"/>
            </a:lvl1pPr>
          </a:lstStyle>
          <a:p>
            <a:r>
              <a:rPr lang="en-US" dirty="0" smtClean="0"/>
              <a:t>Click To Edit Master Title Style</a:t>
            </a:r>
            <a:endParaRPr lang="en-US" dirty="0"/>
          </a:p>
        </p:txBody>
      </p:sp>
      <p:sp>
        <p:nvSpPr>
          <p:cNvPr id="3" name="Content Placeholder 2"/>
          <p:cNvSpPr>
            <a:spLocks noGrp="1"/>
          </p:cNvSpPr>
          <p:nvPr>
            <p:ph idx="1"/>
          </p:nvPr>
        </p:nvSpPr>
        <p:spPr>
          <a:xfrm>
            <a:off x="762000" y="1596413"/>
            <a:ext cx="8077200" cy="4297363"/>
          </a:xfrm>
        </p:spPr>
        <p:txBody>
          <a:bodyPr>
            <a:normAutofit/>
          </a:bodyPr>
          <a:lstStyle>
            <a:lvl1pPr>
              <a:defRPr sz="3200">
                <a:latin typeface="+mn-lt"/>
              </a:defRPr>
            </a:lvl1pPr>
            <a:lvl2pPr>
              <a:defRPr sz="2800">
                <a:latin typeface="+mn-lt"/>
              </a:defRPr>
            </a:lvl2pPr>
            <a:lvl3pPr>
              <a:defRPr sz="2400">
                <a:latin typeface="+mn-lt"/>
              </a:defRPr>
            </a:lvl3pPr>
            <a:lvl4pPr>
              <a:defRPr sz="2400">
                <a:latin typeface="+mn-lt"/>
              </a:defRPr>
            </a:lvl4pPr>
            <a:lvl5pPr>
              <a:defRPr sz="2400">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57B281C-5159-4971-8228-52B9A72E9ED2}" type="datetimeFigureOut">
              <a:rPr lang="en-US" smtClean="0"/>
              <a:pPr/>
              <a:t>12/26/2013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705600" y="6356350"/>
            <a:ext cx="2133600" cy="365125"/>
          </a:xfrm>
        </p:spPr>
        <p:txBody>
          <a:bodyPr/>
          <a:lstStyle/>
          <a:p>
            <a:fld id="{33D6E5A2-EC83-451F-A719-9AC1370DD5CF}" type="slidenum">
              <a:rPr lang="en-US" smtClean="0"/>
              <a:pPr/>
              <a:t>‹#›</a:t>
            </a:fld>
            <a:endParaRPr lang="en-US" dirty="0"/>
          </a:p>
        </p:txBody>
      </p:sp>
    </p:spTree>
  </p:cSld>
  <p:clrMapOvr>
    <a:masterClrMapping/>
  </p:clrMapOvr>
  <p:transition spd="slow">
    <p:wipe dir="d"/>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768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57B281C-5159-4971-8228-52B9A72E9ED2}" type="datetimeFigureOut">
              <a:rPr lang="en-US" smtClean="0"/>
              <a:pPr/>
              <a:t>12/26/2013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3D6E5A2-EC83-451F-A719-9AC1370DD5CF}" type="slidenum">
              <a:rPr lang="en-US" smtClean="0"/>
              <a:pPr/>
              <a:t>‹#›</a:t>
            </a:fld>
            <a:endParaRPr lang="en-US" dirty="0"/>
          </a:p>
        </p:txBody>
      </p:sp>
    </p:spTree>
  </p:cSld>
  <p:clrMapOvr>
    <a:masterClrMapping/>
  </p:clrMapOvr>
  <p:transition spd="slow">
    <p:wipe dir="d"/>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858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8736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736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57B281C-5159-4971-8228-52B9A72E9ED2}" type="datetimeFigureOut">
              <a:rPr lang="en-US" smtClean="0"/>
              <a:pPr/>
              <a:t>12/26/2013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3D6E5A2-EC83-451F-A719-9AC1370DD5CF}" type="slidenum">
              <a:rPr lang="en-US" smtClean="0"/>
              <a:pPr/>
              <a:t>‹#›</a:t>
            </a:fld>
            <a:endParaRPr lang="en-US" dirty="0"/>
          </a:p>
        </p:txBody>
      </p:sp>
    </p:spTree>
  </p:cSld>
  <p:clrMapOvr>
    <a:masterClrMapping/>
  </p:clrMapOvr>
  <p:transition spd="slow">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8036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858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7B281C-5159-4971-8228-52B9A72E9ED2}" type="datetimeFigureOut">
              <a:rPr lang="en-US" smtClean="0"/>
              <a:pPr/>
              <a:t>12/26/2013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3D6E5A2-EC83-451F-A719-9AC1370DD5CF}" type="slidenum">
              <a:rPr lang="en-US" smtClean="0"/>
              <a:pPr/>
              <a:t>‹#›</a:t>
            </a:fld>
            <a:endParaRPr lang="en-US" dirty="0"/>
          </a:p>
        </p:txBody>
      </p:sp>
    </p:spTree>
  </p:cSld>
  <p:clrMapOvr>
    <a:masterClrMapping/>
  </p:clrMapOvr>
  <p:transition spd="slow">
    <p:wipe dir="d"/>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7B281C-5159-4971-8228-52B9A72E9ED2}" type="datetimeFigureOut">
              <a:rPr lang="en-US" smtClean="0"/>
              <a:pPr/>
              <a:t>12/26/2013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3D6E5A2-EC83-451F-A719-9AC1370DD5CF}" type="slidenum">
              <a:rPr lang="en-US" smtClean="0"/>
              <a:pPr/>
              <a:t>‹#›</a:t>
            </a:fld>
            <a:endParaRPr lang="en-US" dirty="0"/>
          </a:p>
        </p:txBody>
      </p:sp>
    </p:spTree>
  </p:cSld>
  <p:clrMapOvr>
    <a:masterClrMapping/>
  </p:clrMapOvr>
  <p:transition spd="slow">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7B281C-5159-4971-8228-52B9A72E9ED2}" type="datetimeFigureOut">
              <a:rPr lang="en-US" smtClean="0"/>
              <a:pPr/>
              <a:t>12/26/2013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D6E5A2-EC83-451F-A719-9AC1370DD5CF}" type="slidenum">
              <a:rPr lang="en-US" smtClean="0"/>
              <a:pPr/>
              <a:t>‹#›</a:t>
            </a:fld>
            <a:endParaRPr lang="en-US" dirty="0"/>
          </a:p>
        </p:txBody>
      </p:sp>
    </p:spTree>
  </p:cSld>
  <p:clrMapOvr>
    <a:masterClrMapping/>
  </p:clrMapOvr>
  <p:transition spd="slow">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62000" y="274638"/>
            <a:ext cx="5867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7B281C-5159-4971-8228-52B9A72E9ED2}" type="datetimeFigureOut">
              <a:rPr lang="en-US" smtClean="0"/>
              <a:pPr/>
              <a:t>12/26/2013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D6E5A2-EC83-451F-A719-9AC1370DD5CF}" type="slidenum">
              <a:rPr lang="en-US" smtClean="0"/>
              <a:pPr/>
              <a:t>‹#›</a:t>
            </a:fld>
            <a:endParaRPr lang="en-US" dirty="0"/>
          </a:p>
        </p:txBody>
      </p:sp>
    </p:spTree>
  </p:cSld>
  <p:clrMapOvr>
    <a:masterClrMapping/>
  </p:clrMapOvr>
  <p:transition spd="slow">
    <p:wipe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14" cstate="email">
            <a:extLst>
              <a:ext uri="{28A0092B-C50C-407E-A947-70E740481C1C}">
                <a14:useLocalDpi xmlns:a14="http://schemas.microsoft.com/office/drawing/2010/main"/>
              </a:ext>
            </a:extLst>
          </a:blip>
          <a:srcRect/>
          <a:stretch/>
        </p:blipFill>
        <p:spPr>
          <a:xfrm>
            <a:off x="43543" y="0"/>
            <a:ext cx="9100457" cy="6879771"/>
          </a:xfrm>
          <a:prstGeom prst="rect">
            <a:avLst/>
          </a:prstGeom>
        </p:spPr>
      </p:pic>
      <p:sp>
        <p:nvSpPr>
          <p:cNvPr id="2" name="Title Placeholder 1"/>
          <p:cNvSpPr>
            <a:spLocks noGrp="1"/>
          </p:cNvSpPr>
          <p:nvPr>
            <p:ph type="title"/>
          </p:nvPr>
        </p:nvSpPr>
        <p:spPr>
          <a:xfrm>
            <a:off x="762000" y="274638"/>
            <a:ext cx="80772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62000" y="1600200"/>
            <a:ext cx="80772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20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7B281C-5159-4971-8228-52B9A72E9ED2}" type="datetimeFigureOut">
              <a:rPr lang="en-US" smtClean="0"/>
              <a:pPr/>
              <a:t>12/26/2013</a:t>
            </a:fld>
            <a:endParaRPr lang="en-US" dirty="0"/>
          </a:p>
        </p:txBody>
      </p:sp>
      <p:sp>
        <p:nvSpPr>
          <p:cNvPr id="5" name="Footer Placeholder 4"/>
          <p:cNvSpPr>
            <a:spLocks noGrp="1"/>
          </p:cNvSpPr>
          <p:nvPr>
            <p:ph type="ftr" sz="quarter" idx="3"/>
          </p:nvPr>
        </p:nvSpPr>
        <p:spPr>
          <a:xfrm>
            <a:off x="33528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7056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D6E5A2-EC83-451F-A719-9AC1370DD5CF}" type="slidenum">
              <a:rPr lang="en-US" smtClean="0"/>
              <a:pPr/>
              <a:t>‹#›</a:t>
            </a:fld>
            <a:endParaRPr lang="en-US" dirty="0"/>
          </a:p>
        </p:txBody>
      </p:sp>
      <p:pic>
        <p:nvPicPr>
          <p:cNvPr id="8" name="Picture 7"/>
          <p:cNvPicPr>
            <a:picLocks noChangeAspect="1"/>
          </p:cNvPicPr>
          <p:nvPr/>
        </p:nvPicPr>
        <p:blipFill rotWithShape="1">
          <a:blip r:embed="rId15" cstate="email">
            <a:extLst>
              <a:ext uri="{28A0092B-C50C-407E-A947-70E740481C1C}">
                <a14:useLocalDpi xmlns:a14="http://schemas.microsoft.com/office/drawing/2010/main"/>
              </a:ext>
            </a:extLst>
          </a:blip>
          <a:srcRect/>
          <a:stretch/>
        </p:blipFill>
        <p:spPr>
          <a:xfrm>
            <a:off x="-152400" y="-109183"/>
            <a:ext cx="818707" cy="7083189"/>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 id="2147483652" r:id="rId4"/>
    <p:sldLayoutId id="2147483653" r:id="rId5"/>
    <p:sldLayoutId id="2147483656" r:id="rId6"/>
    <p:sldLayoutId id="2147483657" r:id="rId7"/>
    <p:sldLayoutId id="2147483658" r:id="rId8"/>
    <p:sldLayoutId id="2147483659" r:id="rId9"/>
    <p:sldLayoutId id="2147483654" r:id="rId10"/>
    <p:sldLayoutId id="2147483655" r:id="rId11"/>
    <p:sldLayoutId id="2147483663" r:id="rId12"/>
  </p:sldLayoutIdLst>
  <p:transition spd="slow">
    <p:wipe dir="d"/>
  </p:transition>
  <p:timing>
    <p:tnLst>
      <p:par>
        <p:cTn id="1" dur="indefinite" restart="never" nodeType="tmRoot"/>
      </p:par>
    </p:tnLst>
  </p:timing>
  <p:txStyles>
    <p:titleStyle>
      <a:lvl1pPr algn="l" defTabSz="914400" rtl="0" eaLnBrk="1" latinLnBrk="0" hangingPunct="1">
        <a:spcBef>
          <a:spcPct val="0"/>
        </a:spcBef>
        <a:buNone/>
        <a:defRPr lang="en-US" sz="4400" kern="1200" dirty="0" smtClean="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2.xml"/><Relationship Id="rId1" Type="http://schemas.openxmlformats.org/officeDocument/2006/relationships/tags" Target="../tags/tag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tags" Target="../tags/tag21.xml"/><Relationship Id="rId5" Type="http://schemas.openxmlformats.org/officeDocument/2006/relationships/notesSlide" Target="../notesSlides/notesSlide10.xml"/><Relationship Id="rId4"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tags" Target="../tags/tag26.xml"/><Relationship Id="rId2" Type="http://schemas.openxmlformats.org/officeDocument/2006/relationships/tags" Target="../tags/tag25.xml"/><Relationship Id="rId1" Type="http://schemas.openxmlformats.org/officeDocument/2006/relationships/tags" Target="../tags/tag24.xml"/><Relationship Id="rId5" Type="http://schemas.openxmlformats.org/officeDocument/2006/relationships/notesSlide" Target="../notesSlides/notesSlide11.xml"/><Relationship Id="rId4"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tags" Target="../tags/tag29.xml"/><Relationship Id="rId2" Type="http://schemas.openxmlformats.org/officeDocument/2006/relationships/tags" Target="../tags/tag28.xml"/><Relationship Id="rId1" Type="http://schemas.openxmlformats.org/officeDocument/2006/relationships/tags" Target="../tags/tag27.xml"/><Relationship Id="rId5" Type="http://schemas.openxmlformats.org/officeDocument/2006/relationships/notesSlide" Target="../notesSlides/notesSlide12.xml"/><Relationship Id="rId4"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tags" Target="../tags/tag5.xml"/><Relationship Id="rId2" Type="http://schemas.openxmlformats.org/officeDocument/2006/relationships/tags" Target="../tags/tag4.xml"/><Relationship Id="rId1" Type="http://schemas.openxmlformats.org/officeDocument/2006/relationships/tags" Target="../tags/tag3.xml"/><Relationship Id="rId5" Type="http://schemas.openxmlformats.org/officeDocument/2006/relationships/notesSlide" Target="../notesSlides/notesSlide2.xml"/><Relationship Id="rId4"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7.xml"/><Relationship Id="rId1" Type="http://schemas.openxmlformats.org/officeDocument/2006/relationships/tags" Target="../tags/tag6.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9.xml"/><Relationship Id="rId1" Type="http://schemas.openxmlformats.org/officeDocument/2006/relationships/tags" Target="../tags/tag8.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11.xml"/><Relationship Id="rId1" Type="http://schemas.openxmlformats.org/officeDocument/2006/relationships/tags" Target="../tags/tag10.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5" Type="http://schemas.openxmlformats.org/officeDocument/2006/relationships/notesSlide" Target="../notesSlides/notesSlide6.xml"/><Relationship Id="rId4"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tags" Target="../tags/tag15.xml"/><Relationship Id="rId5" Type="http://schemas.openxmlformats.org/officeDocument/2006/relationships/notesSlide" Target="../notesSlides/notesSlide8.xml"/><Relationship Id="rId4"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tags" Target="../tags/tag20.xml"/><Relationship Id="rId2" Type="http://schemas.openxmlformats.org/officeDocument/2006/relationships/tags" Target="../tags/tag19.xml"/><Relationship Id="rId1" Type="http://schemas.openxmlformats.org/officeDocument/2006/relationships/tags" Target="../tags/tag18.xml"/><Relationship Id="rId5" Type="http://schemas.openxmlformats.org/officeDocument/2006/relationships/notesSlide" Target="../notesSlides/notesSlide9.xml"/><Relationship Id="rId4"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2"/>
            </p:custDataLst>
          </p:nvPr>
        </p:nvSpPr>
        <p:spPr>
          <a:xfrm>
            <a:off x="1676400" y="914400"/>
            <a:ext cx="7094624" cy="2841625"/>
          </a:xfrm>
        </p:spPr>
        <p:txBody>
          <a:bodyPr>
            <a:normAutofit fontScale="90000"/>
          </a:bodyPr>
          <a:lstStyle/>
          <a:p>
            <a:pPr algn="ctr"/>
            <a:r>
              <a:rPr lang="en-US" dirty="0"/>
              <a:t>SEARCH AND SEIZURE </a:t>
            </a:r>
            <a:r>
              <a:rPr lang="en-US" dirty="0" smtClean="0"/>
              <a:t>TRAINING</a:t>
            </a:r>
            <a:br>
              <a:rPr lang="en-US" dirty="0" smtClean="0"/>
            </a:br>
            <a:r>
              <a:rPr lang="en-US" dirty="0" smtClean="0"/>
              <a:t/>
            </a:r>
            <a:br>
              <a:rPr lang="en-US" dirty="0" smtClean="0"/>
            </a:br>
            <a:r>
              <a:rPr lang="en-US" dirty="0" smtClean="0"/>
              <a:t>JFK Library</a:t>
            </a:r>
            <a:br>
              <a:rPr lang="en-US" dirty="0" smtClean="0"/>
            </a:br>
            <a:r>
              <a:rPr lang="en-US" dirty="0" smtClean="0"/>
              <a:t>December 24</a:t>
            </a:r>
            <a:r>
              <a:rPr lang="en-US" baseline="30000" dirty="0" smtClean="0"/>
              <a:t>th</a:t>
            </a:r>
            <a:r>
              <a:rPr lang="en-US" dirty="0" smtClean="0"/>
              <a:t>/31</a:t>
            </a:r>
            <a:r>
              <a:rPr lang="en-US" baseline="30000" dirty="0" smtClean="0"/>
              <a:t>st</a:t>
            </a:r>
            <a:r>
              <a:rPr lang="en-US" dirty="0" smtClean="0"/>
              <a:t>, 2013</a:t>
            </a:r>
            <a:endParaRPr lang="en-US" dirty="0"/>
          </a:p>
        </p:txBody>
      </p:sp>
    </p:spTree>
    <p:custDataLst>
      <p:tags r:id="rId1"/>
    </p:custDataLst>
    <p:extLst>
      <p:ext uri="{BB962C8B-B14F-4D97-AF65-F5344CB8AC3E}">
        <p14:creationId xmlns:p14="http://schemas.microsoft.com/office/powerpoint/2010/main" val="1847507675"/>
      </p:ext>
    </p:extLst>
  </p:cSld>
  <p:clrMapOvr>
    <a:masterClrMapping/>
  </p:clrMapOvr>
  <p:transition spd="slow">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normAutofit fontScale="90000"/>
          </a:bodyPr>
          <a:lstStyle/>
          <a:p>
            <a:r>
              <a:rPr lang="en-US" dirty="0"/>
              <a:t>U.S. Constitution: Fourth Amendment </a:t>
            </a:r>
          </a:p>
        </p:txBody>
      </p:sp>
      <p:sp>
        <p:nvSpPr>
          <p:cNvPr id="5" name="Content Placeholder 4"/>
          <p:cNvSpPr>
            <a:spLocks noGrp="1"/>
          </p:cNvSpPr>
          <p:nvPr>
            <p:ph idx="1"/>
            <p:custDataLst>
              <p:tags r:id="rId3"/>
            </p:custDataLst>
          </p:nvPr>
        </p:nvSpPr>
        <p:spPr/>
        <p:txBody>
          <a:bodyPr>
            <a:normAutofit/>
          </a:bodyPr>
          <a:lstStyle/>
          <a:p>
            <a:pPr algn="just"/>
            <a:r>
              <a:rPr lang="en-US" b="1" dirty="0"/>
              <a:t>Seizures</a:t>
            </a:r>
            <a:r>
              <a:rPr lang="en-US" dirty="0"/>
              <a:t>: may be defined as governmental interference with an individual’s liberty or possessory interest, including physically taking tangible property, as well as taking intangibles such as private conversations. </a:t>
            </a:r>
            <a:endParaRPr lang="en-US" dirty="0" smtClean="0"/>
          </a:p>
        </p:txBody>
      </p:sp>
    </p:spTree>
    <p:custDataLst>
      <p:tags r:id="rId1"/>
    </p:custDataLst>
    <p:extLst>
      <p:ext uri="{BB962C8B-B14F-4D97-AF65-F5344CB8AC3E}">
        <p14:creationId xmlns:p14="http://schemas.microsoft.com/office/powerpoint/2010/main" val="1766029311"/>
      </p:ext>
    </p:extLst>
  </p:cSld>
  <p:clrMapOvr>
    <a:masterClrMapping/>
  </p:clrMapOvr>
  <p:transition spd="slow">
    <p:wipe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normAutofit fontScale="90000"/>
          </a:bodyPr>
          <a:lstStyle/>
          <a:p>
            <a:r>
              <a:rPr lang="en-US" dirty="0"/>
              <a:t>U.S. Constitution: Fourth Amendment </a:t>
            </a:r>
          </a:p>
        </p:txBody>
      </p:sp>
      <p:sp>
        <p:nvSpPr>
          <p:cNvPr id="5" name="Content Placeholder 4"/>
          <p:cNvSpPr>
            <a:spLocks noGrp="1"/>
          </p:cNvSpPr>
          <p:nvPr>
            <p:ph idx="1"/>
            <p:custDataLst>
              <p:tags r:id="rId3"/>
            </p:custDataLst>
          </p:nvPr>
        </p:nvSpPr>
        <p:spPr/>
        <p:txBody>
          <a:bodyPr>
            <a:normAutofit/>
          </a:bodyPr>
          <a:lstStyle/>
          <a:p>
            <a:pPr algn="just"/>
            <a:r>
              <a:rPr lang="en-US" dirty="0"/>
              <a:t>The Fourth Amendment protects an individual’s justified expectation of privacy against unreasonable government intrusions. </a:t>
            </a:r>
            <a:r>
              <a:rPr lang="en-US" i="1" dirty="0"/>
              <a:t>Terry v. Ohio</a:t>
            </a:r>
            <a:r>
              <a:rPr lang="en-US" dirty="0"/>
              <a:t>, 392 U.S. 1, 9 (1967)</a:t>
            </a:r>
            <a:r>
              <a:rPr lang="en-US" dirty="0" smtClean="0"/>
              <a:t>.</a:t>
            </a:r>
          </a:p>
          <a:p>
            <a:pPr algn="just"/>
            <a:r>
              <a:rPr lang="en-US" dirty="0"/>
              <a:t>The Fourth Amendment does not, however, prohibit all form of government intrusion. Reasonable intrusions are allowed when legitimate governmental interests are served</a:t>
            </a:r>
            <a:r>
              <a:rPr lang="en-US" dirty="0" smtClean="0"/>
              <a:t>.</a:t>
            </a:r>
          </a:p>
          <a:p>
            <a:endParaRPr lang="en-US" dirty="0" smtClean="0"/>
          </a:p>
        </p:txBody>
      </p:sp>
    </p:spTree>
    <p:custDataLst>
      <p:tags r:id="rId1"/>
    </p:custDataLst>
    <p:extLst>
      <p:ext uri="{BB962C8B-B14F-4D97-AF65-F5344CB8AC3E}">
        <p14:creationId xmlns:p14="http://schemas.microsoft.com/office/powerpoint/2010/main" val="2302607861"/>
      </p:ext>
    </p:extLst>
  </p:cSld>
  <p:clrMapOvr>
    <a:masterClrMapping/>
  </p:clrMapOvr>
  <p:transition spd="slow">
    <p:wipe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762000" y="38100"/>
            <a:ext cx="8077200" cy="1143000"/>
          </a:xfrm>
        </p:spPr>
        <p:txBody>
          <a:bodyPr>
            <a:normAutofit fontScale="90000"/>
          </a:bodyPr>
          <a:lstStyle/>
          <a:p>
            <a:r>
              <a:rPr lang="en-US" dirty="0"/>
              <a:t>U.S. Constitution: Fourth Amendment </a:t>
            </a:r>
          </a:p>
        </p:txBody>
      </p:sp>
      <p:sp>
        <p:nvSpPr>
          <p:cNvPr id="5" name="Content Placeholder 4"/>
          <p:cNvSpPr>
            <a:spLocks noGrp="1"/>
          </p:cNvSpPr>
          <p:nvPr>
            <p:ph idx="1"/>
            <p:custDataLst>
              <p:tags r:id="rId3"/>
            </p:custDataLst>
          </p:nvPr>
        </p:nvSpPr>
        <p:spPr>
          <a:xfrm>
            <a:off x="762000" y="1371600"/>
            <a:ext cx="8077200" cy="4297363"/>
          </a:xfrm>
        </p:spPr>
        <p:txBody>
          <a:bodyPr>
            <a:noAutofit/>
          </a:bodyPr>
          <a:lstStyle/>
          <a:p>
            <a:pPr algn="just"/>
            <a:r>
              <a:rPr lang="en-US" sz="2000" dirty="0" smtClean="0"/>
              <a:t>The U.S. Supreme Court has stated certain categories or classes of individuals are afforded less than full protection under the 4</a:t>
            </a:r>
            <a:r>
              <a:rPr lang="en-US" sz="2000" baseline="30000" dirty="0" smtClean="0"/>
              <a:t>th</a:t>
            </a:r>
            <a:r>
              <a:rPr lang="en-US" sz="2000" dirty="0" smtClean="0"/>
              <a:t> amendment; one such group are public school students. New Jersey v. T.L.O, 496 U.S. 325 (1985).</a:t>
            </a:r>
          </a:p>
          <a:p>
            <a:pPr algn="just"/>
            <a:r>
              <a:rPr lang="en-US" sz="2000" dirty="0" smtClean="0"/>
              <a:t>The U.S. Supreme Court has held that public school officials do not need search warrants or probable cause before search students under their authority.</a:t>
            </a:r>
          </a:p>
          <a:p>
            <a:pPr algn="just"/>
            <a:r>
              <a:rPr lang="en-US" sz="2000" dirty="0" smtClean="0"/>
              <a:t>The Supreme Court reasoned that requiring school officials to obtain a warrant or probable cause would unduly hamper teachers and school officials in their efforts to maintain order and discipline and ultimately interfere with their effectiveness as educators.</a:t>
            </a:r>
          </a:p>
          <a:p>
            <a:pPr algn="just"/>
            <a:r>
              <a:rPr lang="en-US" sz="2000" dirty="0" smtClean="0"/>
              <a:t>The Supreme Court concluded that a reduced standard was justified for searches and seizures in school settings because of the substantial government interest in maintaining a proper learning environment for educating children.</a:t>
            </a:r>
          </a:p>
          <a:p>
            <a:pPr algn="just"/>
            <a:r>
              <a:rPr lang="en-US" sz="2000" dirty="0" smtClean="0"/>
              <a:t>However, the Supreme Court stated that student searches must still be reasonable within their context in order to be lawful.</a:t>
            </a:r>
          </a:p>
        </p:txBody>
      </p:sp>
    </p:spTree>
    <p:custDataLst>
      <p:tags r:id="rId1"/>
    </p:custDataLst>
    <p:extLst>
      <p:ext uri="{BB962C8B-B14F-4D97-AF65-F5344CB8AC3E}">
        <p14:creationId xmlns:p14="http://schemas.microsoft.com/office/powerpoint/2010/main" val="1790122164"/>
      </p:ext>
    </p:extLst>
  </p:cSld>
  <p:clrMapOvr>
    <a:masterClrMapping/>
  </p:clrMapOvr>
  <p:transition spd="slow">
    <p:wipe di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Framework</a:t>
            </a:r>
            <a:endParaRPr lang="en-US" dirty="0"/>
          </a:p>
        </p:txBody>
      </p:sp>
      <p:sp>
        <p:nvSpPr>
          <p:cNvPr id="3" name="Content Placeholder 2"/>
          <p:cNvSpPr>
            <a:spLocks noGrp="1"/>
          </p:cNvSpPr>
          <p:nvPr>
            <p:ph idx="1"/>
          </p:nvPr>
        </p:nvSpPr>
        <p:spPr/>
        <p:txBody>
          <a:bodyPr/>
          <a:lstStyle/>
          <a:p>
            <a:r>
              <a:rPr lang="en-US" dirty="0" smtClean="0"/>
              <a:t>Public students are afforded less than full protection under the 4</a:t>
            </a:r>
            <a:r>
              <a:rPr lang="en-US" baseline="30000" dirty="0" smtClean="0"/>
              <a:t>th</a:t>
            </a:r>
            <a:r>
              <a:rPr lang="en-US" dirty="0" smtClean="0"/>
              <a:t> amendment</a:t>
            </a:r>
          </a:p>
          <a:p>
            <a:r>
              <a:rPr lang="en-US" dirty="0" smtClean="0"/>
              <a:t>Public school officials do not need search warrants or probable cause before searching students under their authority</a:t>
            </a:r>
          </a:p>
          <a:p>
            <a:r>
              <a:rPr lang="en-US" dirty="0" smtClean="0"/>
              <a:t>But student searches must still be reasonable within their context in order to be lawful.</a:t>
            </a:r>
          </a:p>
          <a:p>
            <a:endParaRPr lang="en-US" dirty="0"/>
          </a:p>
        </p:txBody>
      </p:sp>
    </p:spTree>
    <p:extLst>
      <p:ext uri="{BB962C8B-B14F-4D97-AF65-F5344CB8AC3E}">
        <p14:creationId xmlns:p14="http://schemas.microsoft.com/office/powerpoint/2010/main" val="732325413"/>
      </p:ext>
    </p:extLst>
  </p:cSld>
  <p:clrMapOvr>
    <a:masterClrMapping/>
  </p:clrMapOvr>
  <p:transition spd="slow">
    <p:wipe di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Board Policy 407</a:t>
            </a:r>
          </a:p>
        </p:txBody>
      </p:sp>
      <p:sp>
        <p:nvSpPr>
          <p:cNvPr id="3" name="Content Placeholder 2"/>
          <p:cNvSpPr>
            <a:spLocks noGrp="1"/>
          </p:cNvSpPr>
          <p:nvPr>
            <p:ph idx="1"/>
          </p:nvPr>
        </p:nvSpPr>
        <p:spPr/>
        <p:txBody>
          <a:bodyPr>
            <a:normAutofit fontScale="92500" lnSpcReduction="10000"/>
          </a:bodyPr>
          <a:lstStyle/>
          <a:p>
            <a:r>
              <a:rPr lang="en-US" dirty="0" smtClean="0"/>
              <a:t>Adopted on December 17, 2013</a:t>
            </a:r>
          </a:p>
          <a:p>
            <a:r>
              <a:rPr lang="en-US" dirty="0" smtClean="0"/>
              <a:t>Gives the authority to the Superintendent to establish and implement standard operating procedures for student searches and seizures.</a:t>
            </a:r>
          </a:p>
          <a:p>
            <a:r>
              <a:rPr lang="en-US" dirty="0" smtClean="0"/>
              <a:t>These SOPs will govern the type and number of searches conducted on each campus.</a:t>
            </a:r>
          </a:p>
          <a:p>
            <a:r>
              <a:rPr lang="en-US" dirty="0" smtClean="0"/>
              <a:t>Board Policy 407 requires that searches or seizures of students must be reported to the Board annually. </a:t>
            </a:r>
            <a:r>
              <a:rPr lang="en-US" dirty="0" smtClean="0"/>
              <a:t>(update 1200-002)</a:t>
            </a:r>
            <a:endParaRPr lang="en-US" dirty="0"/>
          </a:p>
        </p:txBody>
      </p:sp>
    </p:spTree>
    <p:extLst>
      <p:ext uri="{BB962C8B-B14F-4D97-AF65-F5344CB8AC3E}">
        <p14:creationId xmlns:p14="http://schemas.microsoft.com/office/powerpoint/2010/main" val="3722448833"/>
      </p:ext>
    </p:extLst>
  </p:cSld>
  <p:clrMapOvr>
    <a:masterClrMapping/>
  </p:clrMapOvr>
  <p:transition spd="slow">
    <p:wipe di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Standard Operating Procedures: 1200-002</a:t>
            </a:r>
          </a:p>
        </p:txBody>
      </p:sp>
      <p:sp>
        <p:nvSpPr>
          <p:cNvPr id="3" name="Content Placeholder 2"/>
          <p:cNvSpPr>
            <a:spLocks noGrp="1"/>
          </p:cNvSpPr>
          <p:nvPr>
            <p:ph idx="1"/>
          </p:nvPr>
        </p:nvSpPr>
        <p:spPr>
          <a:xfrm>
            <a:off x="762000" y="1596413"/>
            <a:ext cx="8077200" cy="5032987"/>
          </a:xfrm>
        </p:spPr>
        <p:txBody>
          <a:bodyPr>
            <a:noAutofit/>
          </a:bodyPr>
          <a:lstStyle/>
          <a:p>
            <a:r>
              <a:rPr lang="en-US" sz="2300" dirty="0" smtClean="0"/>
              <a:t>Despite the Board adopting standards for the protection of the morals, health and physical safety of the students in public schools, contraband has been and is present in our schools.</a:t>
            </a:r>
          </a:p>
          <a:p>
            <a:r>
              <a:rPr lang="en-US" sz="2300" dirty="0" smtClean="0"/>
              <a:t>Adoption of the SOP 1200-002 will allow Guam Department of Education to curtail the presence of weapons, illegal drugs, tobacco, alcohol, and other items than may be declared </a:t>
            </a:r>
            <a:r>
              <a:rPr lang="en-US" sz="2300" u="sng" dirty="0" smtClean="0"/>
              <a:t>(</a:t>
            </a:r>
            <a:r>
              <a:rPr lang="en-US" sz="2300" dirty="0" smtClean="0"/>
              <a:t>These </a:t>
            </a:r>
            <a:r>
              <a:rPr lang="en-US" sz="2300" dirty="0"/>
              <a:t>items include: beetle nut products; cigarette packages or cigarette cases; cigarette papers; smoking pipes; accessories/clothing/stickers/posters/pictures/images that depicts drugs, alcohol, sexual content and/or violence; any device constructed to conceal or use drug or alcohol or any sexual device</a:t>
            </a:r>
            <a:r>
              <a:rPr lang="en-US" sz="2300" u="sng" dirty="0" smtClean="0"/>
              <a:t>)</a:t>
            </a:r>
            <a:r>
              <a:rPr lang="en-US" sz="2300" dirty="0" smtClean="0"/>
              <a:t> </a:t>
            </a:r>
            <a:r>
              <a:rPr lang="en-US" sz="2300" dirty="0" smtClean="0"/>
              <a:t>in our school</a:t>
            </a:r>
            <a:r>
              <a:rPr lang="en-US" sz="2300" dirty="0" smtClean="0"/>
              <a:t>.</a:t>
            </a:r>
          </a:p>
          <a:p>
            <a:r>
              <a:rPr lang="en-US" sz="2300" dirty="0" smtClean="0"/>
              <a:t>SOP 1200-002 is a consolidation of the previous SOP 1200-002(random search) and BP 407</a:t>
            </a:r>
            <a:endParaRPr lang="en-US" sz="2300" dirty="0"/>
          </a:p>
        </p:txBody>
      </p:sp>
    </p:spTree>
    <p:extLst>
      <p:ext uri="{BB962C8B-B14F-4D97-AF65-F5344CB8AC3E}">
        <p14:creationId xmlns:p14="http://schemas.microsoft.com/office/powerpoint/2010/main" val="178136092"/>
      </p:ext>
    </p:extLst>
  </p:cSld>
  <p:clrMapOvr>
    <a:masterClrMapping/>
  </p:clrMapOvr>
  <p:transition spd="slow">
    <p:wipe di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Standard Operating Procedures: 1200-002</a:t>
            </a:r>
          </a:p>
        </p:txBody>
      </p:sp>
      <p:sp>
        <p:nvSpPr>
          <p:cNvPr id="3" name="Content Placeholder 2"/>
          <p:cNvSpPr>
            <a:spLocks noGrp="1"/>
          </p:cNvSpPr>
          <p:nvPr>
            <p:ph idx="1"/>
          </p:nvPr>
        </p:nvSpPr>
        <p:spPr/>
        <p:txBody>
          <a:bodyPr>
            <a:normAutofit fontScale="77500" lnSpcReduction="20000"/>
          </a:bodyPr>
          <a:lstStyle/>
          <a:p>
            <a:r>
              <a:rPr lang="en-US" dirty="0" smtClean="0"/>
              <a:t>Authorizes three kinds of searches:</a:t>
            </a:r>
          </a:p>
          <a:p>
            <a:pPr lvl="1" algn="just"/>
            <a:r>
              <a:rPr lang="en-US" dirty="0" smtClean="0"/>
              <a:t>Searches based on a reasonable suspicion that a particular student or group of students is in possession of contraband</a:t>
            </a:r>
          </a:p>
          <a:p>
            <a:pPr lvl="1" algn="just"/>
            <a:r>
              <a:rPr lang="en-US" dirty="0" smtClean="0"/>
              <a:t>Random searches of student school lockers may be conducted according to procedures developed by the Superintendent and provide notice to students and parents of the possibility that searches may be conducted for student safety.</a:t>
            </a:r>
          </a:p>
          <a:p>
            <a:pPr lvl="1" algn="just"/>
            <a:r>
              <a:rPr lang="en-US" dirty="0" smtClean="0"/>
              <a:t>Blanket Administrative Searches are necessary to ensure the health, safety, and wellbeing of all GPSS’ student body. School Administrators will notify the Superintendent of the Guam Public School System when a search of the entire student body is conducted.</a:t>
            </a:r>
            <a:endParaRPr lang="en-US" dirty="0"/>
          </a:p>
        </p:txBody>
      </p:sp>
    </p:spTree>
    <p:extLst>
      <p:ext uri="{BB962C8B-B14F-4D97-AF65-F5344CB8AC3E}">
        <p14:creationId xmlns:p14="http://schemas.microsoft.com/office/powerpoint/2010/main" val="178136092"/>
      </p:ext>
    </p:extLst>
  </p:cSld>
  <p:clrMapOvr>
    <a:masterClrMapping/>
  </p:clrMapOvr>
  <p:transition spd="slow">
    <p:wipe dir="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9050"/>
            <a:ext cx="8077200" cy="1143000"/>
          </a:xfrm>
        </p:spPr>
        <p:txBody>
          <a:bodyPr>
            <a:normAutofit/>
          </a:bodyPr>
          <a:lstStyle/>
          <a:p>
            <a:r>
              <a:rPr lang="en-US" sz="3600" dirty="0"/>
              <a:t>Standard Operating Procedures: 1200-002</a:t>
            </a:r>
          </a:p>
        </p:txBody>
      </p:sp>
      <p:sp>
        <p:nvSpPr>
          <p:cNvPr id="3" name="Content Placeholder 2"/>
          <p:cNvSpPr>
            <a:spLocks noGrp="1"/>
          </p:cNvSpPr>
          <p:nvPr>
            <p:ph idx="1"/>
          </p:nvPr>
        </p:nvSpPr>
        <p:spPr>
          <a:xfrm>
            <a:off x="914400" y="914400"/>
            <a:ext cx="8077200" cy="4297363"/>
          </a:xfrm>
        </p:spPr>
        <p:txBody>
          <a:bodyPr>
            <a:noAutofit/>
          </a:bodyPr>
          <a:lstStyle/>
          <a:p>
            <a:pPr algn="just"/>
            <a:r>
              <a:rPr lang="en-US" sz="2400" dirty="0" smtClean="0"/>
              <a:t>Provides Step by Step Procedures for Conducting Student Searches:</a:t>
            </a:r>
          </a:p>
          <a:p>
            <a:pPr lvl="1" algn="just"/>
            <a:r>
              <a:rPr lang="en-US" sz="2000" dirty="0" smtClean="0"/>
              <a:t>Always have another person with you when you search a student. The rule of thumb is the person doing the search will be the same gender as the student being searched. </a:t>
            </a:r>
          </a:p>
          <a:p>
            <a:pPr lvl="1" algn="just"/>
            <a:r>
              <a:rPr lang="en-US" sz="2000" dirty="0" smtClean="0"/>
              <a:t>Identify students to be searched. Keep in mind that serious substantive due process issues may arise out of searching the wrong student.</a:t>
            </a:r>
          </a:p>
          <a:p>
            <a:pPr lvl="1" algn="just"/>
            <a:r>
              <a:rPr lang="en-US" sz="2000" dirty="0" smtClean="0"/>
              <a:t>Remove students to a private search area. Personally escort the student to be searched directly to the office or other private location.</a:t>
            </a:r>
          </a:p>
          <a:p>
            <a:pPr lvl="1" algn="just"/>
            <a:r>
              <a:rPr lang="en-US" sz="2000" dirty="0" smtClean="0"/>
              <a:t>Always watch student’s hands. Have the student walk in front of you. If a student is suspected of having a weapon or drugs, (secure the bag), the student may try to discard the item if the opportunity arises.</a:t>
            </a:r>
          </a:p>
          <a:p>
            <a:pPr lvl="1" algn="just"/>
            <a:r>
              <a:rPr lang="en-US" sz="2000" dirty="0" smtClean="0"/>
              <a:t>Keep searches discrete. Searches should be conducted discretely and with the understanding that you protect the self-esteem and integrity of the student.</a:t>
            </a:r>
          </a:p>
        </p:txBody>
      </p:sp>
    </p:spTree>
    <p:extLst>
      <p:ext uri="{BB962C8B-B14F-4D97-AF65-F5344CB8AC3E}">
        <p14:creationId xmlns:p14="http://schemas.microsoft.com/office/powerpoint/2010/main" val="1373087080"/>
      </p:ext>
    </p:extLst>
  </p:cSld>
  <p:clrMapOvr>
    <a:masterClrMapping/>
  </p:clrMapOvr>
  <p:transition spd="slow">
    <p:wipe dir="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14300"/>
            <a:ext cx="8229600" cy="1143000"/>
          </a:xfrm>
        </p:spPr>
        <p:txBody>
          <a:bodyPr>
            <a:noAutofit/>
          </a:bodyPr>
          <a:lstStyle/>
          <a:p>
            <a:r>
              <a:rPr lang="en-US" sz="3600" dirty="0"/>
              <a:t>Standard Operating Procedures: 1200-002</a:t>
            </a:r>
          </a:p>
        </p:txBody>
      </p:sp>
      <p:sp>
        <p:nvSpPr>
          <p:cNvPr id="3" name="Content Placeholder 2"/>
          <p:cNvSpPr>
            <a:spLocks noGrp="1"/>
          </p:cNvSpPr>
          <p:nvPr>
            <p:ph idx="1"/>
          </p:nvPr>
        </p:nvSpPr>
        <p:spPr>
          <a:xfrm>
            <a:off x="762000" y="990600"/>
            <a:ext cx="8077200" cy="4598376"/>
          </a:xfrm>
        </p:spPr>
        <p:txBody>
          <a:bodyPr>
            <a:noAutofit/>
          </a:bodyPr>
          <a:lstStyle/>
          <a:p>
            <a:pPr algn="just"/>
            <a:r>
              <a:rPr lang="en-US" sz="2400" dirty="0" smtClean="0"/>
              <a:t>Provides Step by Step Procedures for Conducting Student Searches:</a:t>
            </a:r>
          </a:p>
          <a:p>
            <a:pPr lvl="1"/>
            <a:r>
              <a:rPr lang="en-US" sz="2000" dirty="0" smtClean="0"/>
              <a:t>Give the student a chance to surrender the item sought. Before beginning the search, ask the student if he/she has anything in their possession that is illegal or violates school rules.</a:t>
            </a:r>
          </a:p>
          <a:p>
            <a:pPr lvl="1"/>
            <a:r>
              <a:rPr lang="en-US" sz="2000" dirty="0" smtClean="0"/>
              <a:t>Direct the student to remove any excess clothing (jackets, sweaters covering a shirt, etc) and empty the contents of their pockets by turning them inside out. Remember the reasonableness of the search. If you suspect the student of having a gun there is no need for them to take off their shoes, but if they are suspected of having drugs, it is “reasonable” to believe that they could hide them in their shoes and socks.</a:t>
            </a:r>
          </a:p>
          <a:p>
            <a:pPr lvl="1"/>
            <a:r>
              <a:rPr lang="en-US" sz="2000" dirty="0" smtClean="0"/>
              <a:t>Always tell students what you are going to do and why you are doing it. Talk to the student as you search them, their bags or other possessions. This helps to alleviate any anxiety associated with being searched.</a:t>
            </a:r>
          </a:p>
          <a:p>
            <a:pPr lvl="1"/>
            <a:r>
              <a:rPr lang="en-US" sz="2000" dirty="0" smtClean="0"/>
              <a:t>Seize any item that: a) is illegal, b) violates school rules, c) evidence of a crime; or d) is evidence of a school rule violation.</a:t>
            </a:r>
            <a:endParaRPr lang="en-US" sz="2000" dirty="0"/>
          </a:p>
        </p:txBody>
      </p:sp>
    </p:spTree>
    <p:extLst>
      <p:ext uri="{BB962C8B-B14F-4D97-AF65-F5344CB8AC3E}">
        <p14:creationId xmlns:p14="http://schemas.microsoft.com/office/powerpoint/2010/main" val="2278693999"/>
      </p:ext>
    </p:extLst>
  </p:cSld>
  <p:clrMapOvr>
    <a:masterClrMapping/>
  </p:clrMapOvr>
  <p:transition spd="slow">
    <p:wipe dir="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Standard Operating Procedures: 1200-002</a:t>
            </a:r>
          </a:p>
        </p:txBody>
      </p:sp>
      <p:sp>
        <p:nvSpPr>
          <p:cNvPr id="3" name="Content Placeholder 2"/>
          <p:cNvSpPr>
            <a:spLocks noGrp="1"/>
          </p:cNvSpPr>
          <p:nvPr>
            <p:ph idx="1"/>
          </p:nvPr>
        </p:nvSpPr>
        <p:spPr/>
        <p:txBody>
          <a:bodyPr>
            <a:normAutofit fontScale="92500" lnSpcReduction="20000"/>
          </a:bodyPr>
          <a:lstStyle/>
          <a:p>
            <a:r>
              <a:rPr lang="en-US" dirty="0" smtClean="0"/>
              <a:t>School Administrators are responsible and shall be held accountable for conducting student searches and seizures.</a:t>
            </a:r>
          </a:p>
          <a:p>
            <a:r>
              <a:rPr lang="en-US" dirty="0" smtClean="0"/>
              <a:t>School Administrators are responsible for data and management oversight of student searches and seizures</a:t>
            </a:r>
            <a:r>
              <a:rPr lang="en-US" dirty="0" smtClean="0"/>
              <a:t>.</a:t>
            </a:r>
          </a:p>
          <a:p>
            <a:r>
              <a:rPr lang="en-US" dirty="0" smtClean="0"/>
              <a:t>DOE is responsible for annually reporting to the BOARD </a:t>
            </a:r>
          </a:p>
          <a:p>
            <a:r>
              <a:rPr lang="en-US" dirty="0" smtClean="0"/>
              <a:t>Searching cell phones and electronic devices need permission from student and parents?</a:t>
            </a:r>
            <a:endParaRPr lang="en-US" dirty="0" smtClean="0"/>
          </a:p>
        </p:txBody>
      </p:sp>
    </p:spTree>
    <p:extLst>
      <p:ext uri="{BB962C8B-B14F-4D97-AF65-F5344CB8AC3E}">
        <p14:creationId xmlns:p14="http://schemas.microsoft.com/office/powerpoint/2010/main" val="1899470392"/>
      </p:ext>
    </p:extLst>
  </p:cSld>
  <p:clrMapOvr>
    <a:masterClrMapping/>
  </p:clrMapOvr>
  <p:transition spd="slow">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685800" y="0"/>
            <a:ext cx="8077200" cy="1143000"/>
          </a:xfrm>
        </p:spPr>
        <p:txBody>
          <a:bodyPr>
            <a:normAutofit/>
          </a:bodyPr>
          <a:lstStyle/>
          <a:p>
            <a:pPr algn="ctr"/>
            <a:r>
              <a:rPr lang="en-US" dirty="0" smtClean="0"/>
              <a:t>Objectives</a:t>
            </a:r>
            <a:endParaRPr lang="en-US" dirty="0"/>
          </a:p>
        </p:txBody>
      </p:sp>
      <p:sp>
        <p:nvSpPr>
          <p:cNvPr id="5" name="Content Placeholder 4"/>
          <p:cNvSpPr>
            <a:spLocks noGrp="1"/>
          </p:cNvSpPr>
          <p:nvPr>
            <p:ph idx="1"/>
            <p:custDataLst>
              <p:tags r:id="rId3"/>
            </p:custDataLst>
          </p:nvPr>
        </p:nvSpPr>
        <p:spPr>
          <a:xfrm>
            <a:off x="914400" y="1219200"/>
            <a:ext cx="8077200" cy="4297363"/>
          </a:xfrm>
        </p:spPr>
        <p:txBody>
          <a:bodyPr>
            <a:noAutofit/>
          </a:bodyPr>
          <a:lstStyle/>
          <a:p>
            <a:pPr algn="just"/>
            <a:r>
              <a:rPr lang="en-US" dirty="0" smtClean="0"/>
              <a:t>All participants will complete annual training and be authorized  to conduct searches and seizure.</a:t>
            </a:r>
          </a:p>
          <a:p>
            <a:pPr algn="just"/>
            <a:r>
              <a:rPr lang="en-US" dirty="0" smtClean="0"/>
              <a:t>All  participants will  understand the philosophy behind searches and seizure involving students in the Guam Department of Education</a:t>
            </a:r>
          </a:p>
          <a:p>
            <a:pPr algn="just"/>
            <a:r>
              <a:rPr lang="en-US" dirty="0" smtClean="0"/>
              <a:t>All participants will understand and be able to apply the Tactics, Techniques, and Procedures (TTPs) when conducting searches and seizure</a:t>
            </a:r>
          </a:p>
          <a:p>
            <a:endParaRPr lang="en-US" dirty="0" smtClean="0"/>
          </a:p>
        </p:txBody>
      </p:sp>
    </p:spTree>
    <p:custDataLst>
      <p:tags r:id="rId1"/>
    </p:custDataLst>
    <p:extLst>
      <p:ext uri="{BB962C8B-B14F-4D97-AF65-F5344CB8AC3E}">
        <p14:creationId xmlns:p14="http://schemas.microsoft.com/office/powerpoint/2010/main" val="1780639190"/>
      </p:ext>
    </p:extLst>
  </p:cSld>
  <p:clrMapOvr>
    <a:masterClrMapping/>
  </p:clrMapOvr>
  <p:transition spd="slow">
    <p:wipe dir="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Standard Operating Procedures: 1200-002</a:t>
            </a:r>
          </a:p>
        </p:txBody>
      </p:sp>
      <p:sp>
        <p:nvSpPr>
          <p:cNvPr id="3" name="Content Placeholder 2"/>
          <p:cNvSpPr>
            <a:spLocks noGrp="1"/>
          </p:cNvSpPr>
          <p:nvPr>
            <p:ph idx="1"/>
          </p:nvPr>
        </p:nvSpPr>
        <p:spPr/>
        <p:txBody>
          <a:bodyPr>
            <a:normAutofit/>
          </a:bodyPr>
          <a:lstStyle/>
          <a:p>
            <a:r>
              <a:rPr lang="en-US" dirty="0" smtClean="0"/>
              <a:t>Provides that the Internal Control of SOP 1200-02 will monitored by the Deputy Superintendent of Educational Support and Community Learning</a:t>
            </a:r>
          </a:p>
          <a:p>
            <a:r>
              <a:rPr lang="en-US" dirty="0" smtClean="0"/>
              <a:t>SOP 1200-02 requires securing proper training for GDOE employees who will be conducting student searches and seizures pursuant to SOP 1200-10.</a:t>
            </a:r>
          </a:p>
        </p:txBody>
      </p:sp>
    </p:spTree>
  </p:cSld>
  <p:clrMapOvr>
    <a:masterClrMapping/>
  </p:clrMapOvr>
  <p:transition spd="slow">
    <p:wipe dir="d"/>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Searches Based on Reasonable Suspicion</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Reasonable Suspicion is not Defined in Board Policy 407 nor SOP 1200-002</a:t>
            </a:r>
          </a:p>
          <a:p>
            <a:r>
              <a:rPr lang="en-US" dirty="0"/>
              <a:t>"Reasonable suspicion" means a well-founded suspicion that is based on objective facts </a:t>
            </a:r>
            <a:r>
              <a:rPr lang="en-US" dirty="0" smtClean="0"/>
              <a:t>that can </a:t>
            </a:r>
            <a:r>
              <a:rPr lang="en-US" dirty="0"/>
              <a:t>be articulated.</a:t>
            </a:r>
            <a:endParaRPr lang="en-US" dirty="0" smtClean="0"/>
          </a:p>
          <a:p>
            <a:r>
              <a:rPr lang="en-US" dirty="0"/>
              <a:t>In the school environment (and at school-sponsored activities), a search is permissible </a:t>
            </a:r>
            <a:r>
              <a:rPr lang="en-US" dirty="0" smtClean="0"/>
              <a:t>where a </a:t>
            </a:r>
            <a:r>
              <a:rPr lang="en-US" dirty="0"/>
              <a:t>school official has reasonable grounds—“suspicion,” based on the totality of </a:t>
            </a:r>
            <a:r>
              <a:rPr lang="en-US" dirty="0" smtClean="0"/>
              <a:t>the circumstances</a:t>
            </a:r>
            <a:r>
              <a:rPr lang="en-US" dirty="0"/>
              <a:t>, for suspecting that the search will reveal evidence that the student has </a:t>
            </a:r>
            <a:r>
              <a:rPr lang="en-US" dirty="0" smtClean="0"/>
              <a:t>violated either </a:t>
            </a:r>
            <a:r>
              <a:rPr lang="en-US" dirty="0"/>
              <a:t>the law, district policy, or rules of the school. </a:t>
            </a:r>
            <a:r>
              <a:rPr lang="en-US" dirty="0" smtClean="0"/>
              <a:t>Reasonable </a:t>
            </a:r>
            <a:r>
              <a:rPr lang="en-US" dirty="0"/>
              <a:t>suspicion must be </a:t>
            </a:r>
            <a:r>
              <a:rPr lang="en-US" dirty="0" smtClean="0"/>
              <a:t>based on </a:t>
            </a:r>
            <a:r>
              <a:rPr lang="en-US" dirty="0"/>
              <a:t>an "</a:t>
            </a:r>
            <a:r>
              <a:rPr lang="en-US" dirty="0" smtClean="0"/>
              <a:t>individualized suspicion </a:t>
            </a:r>
            <a:r>
              <a:rPr lang="en-US" dirty="0"/>
              <a:t>of </a:t>
            </a:r>
            <a:r>
              <a:rPr lang="en-US" dirty="0" smtClean="0"/>
              <a:t>wrongdoing.”</a:t>
            </a:r>
          </a:p>
          <a:p>
            <a:r>
              <a:rPr lang="en-US" dirty="0"/>
              <a:t>“Reasonable suspicion” goes beyond a </a:t>
            </a:r>
            <a:r>
              <a:rPr lang="en-US" dirty="0" smtClean="0"/>
              <a:t>hunch.</a:t>
            </a:r>
          </a:p>
          <a:p>
            <a:r>
              <a:rPr lang="en-US" dirty="0"/>
              <a:t>The "reasonable suspicion" requirements for </a:t>
            </a:r>
            <a:r>
              <a:rPr lang="en-US" dirty="0" smtClean="0"/>
              <a:t>a search </a:t>
            </a:r>
            <a:r>
              <a:rPr lang="en-US" dirty="0"/>
              <a:t>by a school official differs from the requirements for a search by a law </a:t>
            </a:r>
            <a:r>
              <a:rPr lang="en-US" dirty="0" smtClean="0"/>
              <a:t>enforcement officer </a:t>
            </a:r>
            <a:r>
              <a:rPr lang="en-US" dirty="0"/>
              <a:t>who generally must have a search warrant and "probable cause" based </a:t>
            </a:r>
            <a:r>
              <a:rPr lang="en-US" dirty="0" smtClean="0"/>
              <a:t>on individualized </a:t>
            </a:r>
            <a:r>
              <a:rPr lang="en-US" dirty="0"/>
              <a:t>suspicion</a:t>
            </a:r>
            <a:r>
              <a:rPr lang="en-US" dirty="0" smtClean="0"/>
              <a:t>.</a:t>
            </a:r>
          </a:p>
        </p:txBody>
      </p:sp>
    </p:spTree>
    <p:extLst>
      <p:ext uri="{BB962C8B-B14F-4D97-AF65-F5344CB8AC3E}">
        <p14:creationId xmlns:p14="http://schemas.microsoft.com/office/powerpoint/2010/main" val="2293459720"/>
      </p:ext>
    </p:extLst>
  </p:cSld>
  <p:clrMapOvr>
    <a:masterClrMapping/>
  </p:clrMapOvr>
  <p:transition spd="slow">
    <p:wipe dir="d"/>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Searches Based on Reasonable Suspicion</a:t>
            </a:r>
          </a:p>
        </p:txBody>
      </p:sp>
      <p:sp>
        <p:nvSpPr>
          <p:cNvPr id="3" name="Content Placeholder 2"/>
          <p:cNvSpPr>
            <a:spLocks noGrp="1"/>
          </p:cNvSpPr>
          <p:nvPr>
            <p:ph idx="1"/>
          </p:nvPr>
        </p:nvSpPr>
        <p:spPr/>
        <p:txBody>
          <a:bodyPr>
            <a:normAutofit fontScale="70000" lnSpcReduction="20000"/>
          </a:bodyPr>
          <a:lstStyle/>
          <a:p>
            <a:r>
              <a:rPr lang="en-US" dirty="0" smtClean="0"/>
              <a:t>Example based on a Supreme Court Case:</a:t>
            </a:r>
          </a:p>
          <a:p>
            <a:pPr lvl="1"/>
            <a:r>
              <a:rPr lang="en-US" dirty="0" smtClean="0"/>
              <a:t>A teacher observed two female students were smoking in a restroom, which was against school policy.</a:t>
            </a:r>
          </a:p>
          <a:p>
            <a:pPr lvl="1"/>
            <a:r>
              <a:rPr lang="en-US" dirty="0" smtClean="0"/>
              <a:t>The two students were taken to the office and questioned by the vice-principal.</a:t>
            </a:r>
          </a:p>
          <a:p>
            <a:pPr lvl="1"/>
            <a:r>
              <a:rPr lang="en-US" dirty="0" smtClean="0"/>
              <a:t>One student admitted to smoking, but the other student denied smoking.</a:t>
            </a:r>
          </a:p>
          <a:p>
            <a:pPr lvl="1"/>
            <a:r>
              <a:rPr lang="en-US" dirty="0" smtClean="0"/>
              <a:t>The Vice-principal then took the student who denied smoking into an office and asked to search her purse.</a:t>
            </a:r>
          </a:p>
          <a:p>
            <a:pPr lvl="1"/>
            <a:r>
              <a:rPr lang="en-US" dirty="0" smtClean="0"/>
              <a:t>When the student’s purse was searched cigarettes were discovered.</a:t>
            </a:r>
          </a:p>
          <a:p>
            <a:pPr lvl="1"/>
            <a:r>
              <a:rPr lang="en-US" dirty="0" smtClean="0"/>
              <a:t>In this set of facts, the reasonable suspicion to search the student’s purse was that the </a:t>
            </a:r>
            <a:r>
              <a:rPr lang="en-US" dirty="0" err="1" smtClean="0"/>
              <a:t>the</a:t>
            </a:r>
            <a:r>
              <a:rPr lang="en-US" dirty="0" smtClean="0"/>
              <a:t> teacher observed the student smoking, the student denied smoking, but it is reasonable to infer that the student may have cigarettes in her purse.</a:t>
            </a:r>
            <a:endParaRPr lang="en-US" dirty="0"/>
          </a:p>
        </p:txBody>
      </p:sp>
    </p:spTree>
    <p:extLst>
      <p:ext uri="{BB962C8B-B14F-4D97-AF65-F5344CB8AC3E}">
        <p14:creationId xmlns:p14="http://schemas.microsoft.com/office/powerpoint/2010/main" val="1601773032"/>
      </p:ext>
    </p:extLst>
  </p:cSld>
  <p:clrMapOvr>
    <a:masterClrMapping/>
  </p:clrMapOvr>
  <p:transition spd="slow">
    <p:wipe dir="d"/>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Random Searches</a:t>
            </a:r>
            <a:endParaRPr lang="en-US" dirty="0"/>
          </a:p>
        </p:txBody>
      </p:sp>
      <p:sp>
        <p:nvSpPr>
          <p:cNvPr id="3" name="Content Placeholder 2"/>
          <p:cNvSpPr>
            <a:spLocks noGrp="1"/>
          </p:cNvSpPr>
          <p:nvPr>
            <p:ph idx="1"/>
          </p:nvPr>
        </p:nvSpPr>
        <p:spPr/>
        <p:txBody>
          <a:bodyPr>
            <a:normAutofit/>
          </a:bodyPr>
          <a:lstStyle/>
          <a:p>
            <a:r>
              <a:rPr lang="en-US" dirty="0" smtClean="0"/>
              <a:t>SOP 1200-002 allows for administrators to conduct searches on campus.</a:t>
            </a:r>
          </a:p>
          <a:p>
            <a:r>
              <a:rPr lang="en-US" dirty="0" smtClean="0"/>
              <a:t>Reasonable suspicion is not need, but a process must be followed to ensure that the search is random and not targeted to an individual student.</a:t>
            </a:r>
          </a:p>
          <a:p>
            <a:pPr marL="0" indent="0">
              <a:buNone/>
            </a:pPr>
            <a:endParaRPr lang="en-US" dirty="0"/>
          </a:p>
        </p:txBody>
      </p:sp>
    </p:spTree>
    <p:extLst>
      <p:ext uri="{BB962C8B-B14F-4D97-AF65-F5344CB8AC3E}">
        <p14:creationId xmlns:p14="http://schemas.microsoft.com/office/powerpoint/2010/main" val="2160874412"/>
      </p:ext>
    </p:extLst>
  </p:cSld>
  <p:clrMapOvr>
    <a:masterClrMapping/>
  </p:clrMapOvr>
  <p:transition spd="slow">
    <p:wipe dir="d"/>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Random Searches</a:t>
            </a:r>
            <a:endParaRPr lang="en-US" dirty="0"/>
          </a:p>
        </p:txBody>
      </p:sp>
      <p:sp>
        <p:nvSpPr>
          <p:cNvPr id="3" name="Content Placeholder 2"/>
          <p:cNvSpPr>
            <a:spLocks noGrp="1"/>
          </p:cNvSpPr>
          <p:nvPr>
            <p:ph idx="1"/>
          </p:nvPr>
        </p:nvSpPr>
        <p:spPr/>
        <p:txBody>
          <a:bodyPr>
            <a:normAutofit/>
          </a:bodyPr>
          <a:lstStyle/>
          <a:p>
            <a:r>
              <a:rPr lang="en-US" dirty="0" smtClean="0"/>
              <a:t>SOP 1200-002 provides a method to ensure the random nature of the search:</a:t>
            </a:r>
          </a:p>
          <a:p>
            <a:pPr lvl="1"/>
            <a:r>
              <a:rPr lang="en-US" dirty="0"/>
              <a:t>Odd an even sequence. For example, the last number of a student’s </a:t>
            </a:r>
            <a:r>
              <a:rPr lang="en-US" dirty="0" smtClean="0"/>
              <a:t>locker </a:t>
            </a:r>
            <a:r>
              <a:rPr lang="en-US" dirty="0"/>
              <a:t>number (either odd or even) may be used to determine whether a </a:t>
            </a:r>
            <a:r>
              <a:rPr lang="en-US" dirty="0" smtClean="0"/>
              <a:t>locker </a:t>
            </a:r>
            <a:r>
              <a:rPr lang="en-US" dirty="0"/>
              <a:t>will be searched on a designated </a:t>
            </a:r>
            <a:r>
              <a:rPr lang="en-US" dirty="0" smtClean="0"/>
              <a:t>day.</a:t>
            </a:r>
          </a:p>
          <a:p>
            <a:pPr lvl="1"/>
            <a:r>
              <a:rPr lang="en-US" dirty="0" smtClean="0"/>
              <a:t> Other random sequences can be: every fifth every fifth student locker will be searched.</a:t>
            </a:r>
          </a:p>
          <a:p>
            <a:pPr lvl="1"/>
            <a:endParaRPr lang="en-US" dirty="0" smtClean="0"/>
          </a:p>
          <a:p>
            <a:pPr marL="0" indent="0">
              <a:buNone/>
            </a:pPr>
            <a:endParaRPr lang="en-US" dirty="0"/>
          </a:p>
        </p:txBody>
      </p:sp>
    </p:spTree>
    <p:extLst>
      <p:ext uri="{BB962C8B-B14F-4D97-AF65-F5344CB8AC3E}">
        <p14:creationId xmlns:p14="http://schemas.microsoft.com/office/powerpoint/2010/main" val="1382353324"/>
      </p:ext>
    </p:extLst>
  </p:cSld>
  <p:clrMapOvr>
    <a:masterClrMapping/>
  </p:clrMapOvr>
  <p:transition spd="slow">
    <p:wipe dir="d"/>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Random Searches</a:t>
            </a:r>
            <a:endParaRPr lang="en-US" dirty="0"/>
          </a:p>
        </p:txBody>
      </p:sp>
      <p:sp>
        <p:nvSpPr>
          <p:cNvPr id="3" name="Content Placeholder 2"/>
          <p:cNvSpPr>
            <a:spLocks noGrp="1"/>
          </p:cNvSpPr>
          <p:nvPr>
            <p:ph idx="1"/>
          </p:nvPr>
        </p:nvSpPr>
        <p:spPr/>
        <p:txBody>
          <a:bodyPr>
            <a:normAutofit/>
          </a:bodyPr>
          <a:lstStyle/>
          <a:p>
            <a:r>
              <a:rPr lang="en-US" dirty="0" smtClean="0"/>
              <a:t>SOP 1200-002 spells out what areas are subject to random searches.</a:t>
            </a:r>
          </a:p>
          <a:p>
            <a:r>
              <a:rPr lang="en-US" dirty="0" smtClean="0"/>
              <a:t>These include:</a:t>
            </a:r>
          </a:p>
          <a:p>
            <a:pPr lvl="1"/>
            <a:r>
              <a:rPr lang="en-US" dirty="0" smtClean="0"/>
              <a:t>Student lockers</a:t>
            </a:r>
          </a:p>
          <a:p>
            <a:pPr lvl="1"/>
            <a:r>
              <a:rPr lang="en-US" dirty="0" smtClean="0"/>
              <a:t>Areas that are not the personal property of a student (e.g. backpacks, purses, etc.).</a:t>
            </a:r>
            <a:endParaRPr lang="en-US" dirty="0"/>
          </a:p>
        </p:txBody>
      </p:sp>
    </p:spTree>
    <p:extLst>
      <p:ext uri="{BB962C8B-B14F-4D97-AF65-F5344CB8AC3E}">
        <p14:creationId xmlns:p14="http://schemas.microsoft.com/office/powerpoint/2010/main" val="1202088232"/>
      </p:ext>
    </p:extLst>
  </p:cSld>
  <p:clrMapOvr>
    <a:masterClrMapping/>
  </p:clrMapOvr>
  <p:transition spd="slow">
    <p:wipe dir="d"/>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Blanket Administrative Searches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Blanket Administrative </a:t>
            </a:r>
            <a:r>
              <a:rPr lang="en-US" dirty="0"/>
              <a:t>searches are not designed </a:t>
            </a:r>
            <a:r>
              <a:rPr lang="en-US" dirty="0" smtClean="0"/>
              <a:t>to catch </a:t>
            </a:r>
            <a:r>
              <a:rPr lang="en-US" dirty="0"/>
              <a:t>offenders, but rather serve to </a:t>
            </a:r>
            <a:r>
              <a:rPr lang="en-US" dirty="0" smtClean="0"/>
              <a:t>prevent students </a:t>
            </a:r>
            <a:r>
              <a:rPr lang="en-US" dirty="0"/>
              <a:t>from bringing or </a:t>
            </a:r>
            <a:r>
              <a:rPr lang="en-US" dirty="0" smtClean="0"/>
              <a:t>keeping dangerous </a:t>
            </a:r>
            <a:r>
              <a:rPr lang="en-US" dirty="0"/>
              <a:t>weapons, drugs, alcohol, </a:t>
            </a:r>
            <a:r>
              <a:rPr lang="en-US" dirty="0" smtClean="0"/>
              <a:t>and other </a:t>
            </a:r>
            <a:r>
              <a:rPr lang="en-US" dirty="0"/>
              <a:t>prohibited items on school </a:t>
            </a:r>
            <a:r>
              <a:rPr lang="en-US" dirty="0" smtClean="0"/>
              <a:t>grounds.</a:t>
            </a:r>
          </a:p>
          <a:p>
            <a:r>
              <a:rPr lang="en-US" dirty="0" smtClean="0"/>
              <a:t>These </a:t>
            </a:r>
            <a:r>
              <a:rPr lang="en-US" dirty="0"/>
              <a:t>inspection programs, in other </a:t>
            </a:r>
            <a:r>
              <a:rPr lang="en-US" dirty="0" smtClean="0"/>
              <a:t>words, are </a:t>
            </a:r>
            <a:r>
              <a:rPr lang="en-US" dirty="0"/>
              <a:t>intended to send a clear message </a:t>
            </a:r>
            <a:r>
              <a:rPr lang="en-US" dirty="0" smtClean="0"/>
              <a:t>to students </a:t>
            </a:r>
            <a:r>
              <a:rPr lang="en-US" dirty="0"/>
              <a:t>that certain types of behavior </a:t>
            </a:r>
            <a:r>
              <a:rPr lang="en-US" dirty="0" smtClean="0"/>
              <a:t>will</a:t>
            </a:r>
            <a:r>
              <a:rPr lang="en-US" dirty="0"/>
              <a:t> </a:t>
            </a:r>
            <a:r>
              <a:rPr lang="en-US" dirty="0" smtClean="0"/>
              <a:t>not </a:t>
            </a:r>
            <a:r>
              <a:rPr lang="en-US" dirty="0"/>
              <a:t>be tolerated.</a:t>
            </a:r>
          </a:p>
        </p:txBody>
      </p:sp>
    </p:spTree>
    <p:extLst>
      <p:ext uri="{BB962C8B-B14F-4D97-AF65-F5344CB8AC3E}">
        <p14:creationId xmlns:p14="http://schemas.microsoft.com/office/powerpoint/2010/main" val="4138968198"/>
      </p:ext>
    </p:extLst>
  </p:cSld>
  <p:clrMapOvr>
    <a:masterClrMapping/>
  </p:clrMapOvr>
  <p:transition spd="slow">
    <p:wipe dir="d"/>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Blanket Administrative Searches</a:t>
            </a:r>
            <a:endParaRPr lang="en-US" dirty="0"/>
          </a:p>
        </p:txBody>
      </p:sp>
      <p:sp>
        <p:nvSpPr>
          <p:cNvPr id="3" name="Content Placeholder 2"/>
          <p:cNvSpPr>
            <a:spLocks noGrp="1"/>
          </p:cNvSpPr>
          <p:nvPr>
            <p:ph idx="1"/>
          </p:nvPr>
        </p:nvSpPr>
        <p:spPr/>
        <p:txBody>
          <a:bodyPr>
            <a:normAutofit/>
          </a:bodyPr>
          <a:lstStyle/>
          <a:p>
            <a:r>
              <a:rPr lang="en-US" dirty="0" smtClean="0"/>
              <a:t>An example of this type of search is the </a:t>
            </a:r>
            <a:r>
              <a:rPr lang="en-US" dirty="0"/>
              <a:t>use </a:t>
            </a:r>
            <a:r>
              <a:rPr lang="en-US" dirty="0" smtClean="0"/>
              <a:t>of drug-detection or weapon detecting canines.</a:t>
            </a:r>
          </a:p>
          <a:p>
            <a:r>
              <a:rPr lang="en-US" dirty="0" smtClean="0"/>
              <a:t>Again these searches are used to discourage </a:t>
            </a:r>
            <a:r>
              <a:rPr lang="en-US" dirty="0"/>
              <a:t>students from bringing </a:t>
            </a:r>
            <a:r>
              <a:rPr lang="en-US" dirty="0" smtClean="0"/>
              <a:t>or keeping drugs, alcohol</a:t>
            </a:r>
            <a:r>
              <a:rPr lang="en-US" dirty="0"/>
              <a:t>, weapons, and </a:t>
            </a:r>
            <a:r>
              <a:rPr lang="en-US" dirty="0" smtClean="0"/>
              <a:t>other prohibited items on </a:t>
            </a:r>
            <a:r>
              <a:rPr lang="en-US" dirty="0"/>
              <a:t>to school grounds</a:t>
            </a:r>
            <a:r>
              <a:rPr lang="en-US" dirty="0" smtClean="0"/>
              <a:t>.</a:t>
            </a:r>
          </a:p>
          <a:p>
            <a:r>
              <a:rPr lang="en-US" dirty="0" smtClean="0"/>
              <a:t>These do not have individualized suspicion.</a:t>
            </a:r>
            <a:endParaRPr lang="en-US" dirty="0"/>
          </a:p>
        </p:txBody>
      </p:sp>
    </p:spTree>
    <p:extLst>
      <p:ext uri="{BB962C8B-B14F-4D97-AF65-F5344CB8AC3E}">
        <p14:creationId xmlns:p14="http://schemas.microsoft.com/office/powerpoint/2010/main" val="1851702423"/>
      </p:ext>
    </p:extLst>
  </p:cSld>
  <p:clrMapOvr>
    <a:masterClrMapping/>
  </p:clrMapOvr>
  <p:transition spd="slow">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685800" y="0"/>
            <a:ext cx="8077200" cy="1143000"/>
          </a:xfrm>
        </p:spPr>
        <p:txBody>
          <a:bodyPr>
            <a:normAutofit/>
          </a:bodyPr>
          <a:lstStyle/>
          <a:p>
            <a:pPr algn="ctr"/>
            <a:r>
              <a:rPr lang="en-US" dirty="0" smtClean="0"/>
              <a:t>Agenda</a:t>
            </a:r>
            <a:endParaRPr lang="en-US" dirty="0"/>
          </a:p>
        </p:txBody>
      </p:sp>
      <p:sp>
        <p:nvSpPr>
          <p:cNvPr id="3" name="Content Placeholder 2"/>
          <p:cNvSpPr>
            <a:spLocks noGrp="1"/>
          </p:cNvSpPr>
          <p:nvPr>
            <p:ph idx="1"/>
          </p:nvPr>
        </p:nvSpPr>
        <p:spPr>
          <a:xfrm>
            <a:off x="762000" y="838200"/>
            <a:ext cx="8229600" cy="6095999"/>
          </a:xfrm>
        </p:spPr>
        <p:txBody>
          <a:bodyPr>
            <a:noAutofit/>
          </a:bodyPr>
          <a:lstStyle/>
          <a:p>
            <a:pPr marL="0" lvl="0" indent="0">
              <a:spcBef>
                <a:spcPts val="0"/>
              </a:spcBef>
              <a:buNone/>
            </a:pPr>
            <a:endParaRPr lang="en-US" sz="2800" dirty="0" smtClean="0">
              <a:ea typeface="Times New Roman"/>
            </a:endParaRPr>
          </a:p>
          <a:p>
            <a:pPr marL="0" lvl="0" indent="0">
              <a:spcBef>
                <a:spcPts val="0"/>
              </a:spcBef>
              <a:buNone/>
            </a:pPr>
            <a:r>
              <a:rPr lang="en-US" sz="2800" dirty="0" smtClean="0">
                <a:ea typeface="Times New Roman"/>
              </a:rPr>
              <a:t>Opening </a:t>
            </a:r>
            <a:r>
              <a:rPr lang="en-US" sz="2800" dirty="0">
                <a:ea typeface="Times New Roman"/>
              </a:rPr>
              <a:t>Remarks from DSESCL</a:t>
            </a:r>
            <a:r>
              <a:rPr lang="en-US" sz="2400" dirty="0">
                <a:ea typeface="Times New Roman"/>
              </a:rPr>
              <a:t>			</a:t>
            </a:r>
            <a:r>
              <a:rPr lang="en-US" sz="2400" dirty="0" smtClean="0">
                <a:ea typeface="Times New Roman"/>
              </a:rPr>
              <a:t>8:00 .-8:10</a:t>
            </a:r>
            <a:endParaRPr lang="en-US" sz="1400" dirty="0">
              <a:ea typeface="Times New Roman"/>
            </a:endParaRPr>
          </a:p>
          <a:p>
            <a:pPr marL="685800" marR="0" indent="-228600">
              <a:spcBef>
                <a:spcPts val="0"/>
              </a:spcBef>
              <a:spcAft>
                <a:spcPts val="0"/>
              </a:spcAft>
            </a:pPr>
            <a:endParaRPr lang="en-US" sz="1400" dirty="0">
              <a:ea typeface="Times New Roman"/>
            </a:endParaRPr>
          </a:p>
          <a:p>
            <a:pPr marL="0" lvl="0" indent="0">
              <a:spcBef>
                <a:spcPts val="0"/>
              </a:spcBef>
              <a:buNone/>
            </a:pPr>
            <a:endParaRPr lang="en-US" sz="2400" dirty="0" smtClean="0">
              <a:ea typeface="Times New Roman"/>
            </a:endParaRPr>
          </a:p>
          <a:p>
            <a:pPr marL="0" lvl="0" indent="0">
              <a:spcBef>
                <a:spcPts val="0"/>
              </a:spcBef>
              <a:buNone/>
            </a:pPr>
            <a:r>
              <a:rPr lang="en-US" sz="2800" dirty="0" smtClean="0">
                <a:ea typeface="Times New Roman"/>
              </a:rPr>
              <a:t>Theory </a:t>
            </a:r>
            <a:r>
              <a:rPr lang="en-US" sz="2800" dirty="0">
                <a:ea typeface="Times New Roman"/>
              </a:rPr>
              <a:t>and </a:t>
            </a:r>
            <a:r>
              <a:rPr lang="en-US" sz="2800" dirty="0" smtClean="0">
                <a:ea typeface="Times New Roman"/>
              </a:rPr>
              <a:t>Philosophy</a:t>
            </a:r>
            <a:r>
              <a:rPr lang="en-US" sz="2400" dirty="0">
                <a:ea typeface="Times New Roman"/>
              </a:rPr>
              <a:t>	</a:t>
            </a:r>
            <a:r>
              <a:rPr lang="en-US" sz="2400" dirty="0" smtClean="0">
                <a:ea typeface="Times New Roman"/>
              </a:rPr>
              <a:t>			8:10.-10:00</a:t>
            </a:r>
            <a:endParaRPr lang="en-US" sz="1400" dirty="0">
              <a:ea typeface="Times New Roman"/>
            </a:endParaRPr>
          </a:p>
          <a:p>
            <a:pPr marL="0" marR="0" indent="0">
              <a:spcBef>
                <a:spcPts val="0"/>
              </a:spcBef>
              <a:spcAft>
                <a:spcPts val="0"/>
              </a:spcAft>
              <a:buNone/>
            </a:pPr>
            <a:r>
              <a:rPr lang="en-US" sz="2400" dirty="0" smtClean="0">
                <a:ea typeface="Times New Roman"/>
              </a:rPr>
              <a:t>	</a:t>
            </a:r>
            <a:r>
              <a:rPr lang="en-US" sz="2800" dirty="0" smtClean="0">
                <a:ea typeface="Times New Roman"/>
              </a:rPr>
              <a:t>A.  Review </a:t>
            </a:r>
            <a:r>
              <a:rPr lang="en-US" sz="2800" dirty="0">
                <a:ea typeface="Times New Roman"/>
              </a:rPr>
              <a:t>of Board Policy </a:t>
            </a:r>
            <a:r>
              <a:rPr lang="en-US" sz="2800" dirty="0" smtClean="0">
                <a:ea typeface="Times New Roman"/>
              </a:rPr>
              <a:t>407</a:t>
            </a:r>
          </a:p>
          <a:p>
            <a:pPr marL="0" marR="0" indent="0">
              <a:spcBef>
                <a:spcPts val="0"/>
              </a:spcBef>
              <a:spcAft>
                <a:spcPts val="0"/>
              </a:spcAft>
              <a:buNone/>
            </a:pPr>
            <a:r>
              <a:rPr lang="en-US" sz="2800" dirty="0">
                <a:ea typeface="Times New Roman"/>
              </a:rPr>
              <a:t>	</a:t>
            </a:r>
            <a:r>
              <a:rPr lang="en-US" sz="2800" dirty="0" smtClean="0">
                <a:ea typeface="Times New Roman"/>
              </a:rPr>
              <a:t>B.  SOP 1200-010</a:t>
            </a:r>
            <a:endParaRPr lang="en-US" sz="1600" dirty="0">
              <a:ea typeface="Times New Roman"/>
            </a:endParaRPr>
          </a:p>
          <a:p>
            <a:pPr marL="0" marR="0" indent="0">
              <a:spcBef>
                <a:spcPts val="0"/>
              </a:spcBef>
              <a:spcAft>
                <a:spcPts val="0"/>
              </a:spcAft>
              <a:buNone/>
            </a:pPr>
            <a:r>
              <a:rPr lang="en-US" sz="2400" i="1" dirty="0">
                <a:ea typeface="Times New Roman"/>
              </a:rPr>
              <a:t>	</a:t>
            </a:r>
            <a:r>
              <a:rPr lang="en-US" sz="2800" dirty="0" smtClean="0">
                <a:ea typeface="Times New Roman"/>
              </a:rPr>
              <a:t>C.  SOP </a:t>
            </a:r>
            <a:r>
              <a:rPr lang="en-US" sz="2800" dirty="0">
                <a:ea typeface="Times New Roman"/>
              </a:rPr>
              <a:t>1200-002</a:t>
            </a:r>
          </a:p>
          <a:p>
            <a:pPr marL="800100" marR="0" indent="0">
              <a:lnSpc>
                <a:spcPct val="150000"/>
              </a:lnSpc>
              <a:spcBef>
                <a:spcPts val="0"/>
              </a:spcBef>
              <a:spcAft>
                <a:spcPts val="0"/>
              </a:spcAft>
              <a:buNone/>
            </a:pPr>
            <a:endParaRPr lang="en-US" sz="2800" dirty="0" smtClean="0">
              <a:ea typeface="Times New Roman"/>
            </a:endParaRPr>
          </a:p>
          <a:p>
            <a:pPr marL="0" lvl="0" indent="0">
              <a:spcBef>
                <a:spcPts val="0"/>
              </a:spcBef>
              <a:buNone/>
            </a:pPr>
            <a:r>
              <a:rPr lang="en-US" sz="2800" dirty="0" smtClean="0">
                <a:ea typeface="Times New Roman"/>
              </a:rPr>
              <a:t>Tactics Technique Procedures (TTPs)</a:t>
            </a:r>
            <a:r>
              <a:rPr lang="en-US" sz="2400" dirty="0" smtClean="0">
                <a:ea typeface="Times New Roman"/>
              </a:rPr>
              <a:t>	          10:00 – 11:50</a:t>
            </a:r>
            <a:endParaRPr lang="en-US" sz="1400" dirty="0" smtClean="0">
              <a:ea typeface="Times New Roman"/>
            </a:endParaRPr>
          </a:p>
          <a:p>
            <a:pPr marL="685800" marR="0">
              <a:spcBef>
                <a:spcPts val="0"/>
              </a:spcBef>
              <a:spcAft>
                <a:spcPts val="0"/>
              </a:spcAft>
            </a:pPr>
            <a:endParaRPr lang="en-US" sz="2400" dirty="0" smtClean="0">
              <a:ea typeface="Times New Roman"/>
            </a:endParaRPr>
          </a:p>
          <a:p>
            <a:pPr marL="685800" marR="0">
              <a:spcBef>
                <a:spcPts val="0"/>
              </a:spcBef>
              <a:spcAft>
                <a:spcPts val="0"/>
              </a:spcAft>
            </a:pPr>
            <a:endParaRPr lang="en-US" sz="1400" dirty="0" smtClean="0">
              <a:ea typeface="Times New Roman"/>
            </a:endParaRPr>
          </a:p>
          <a:p>
            <a:pPr marL="0" lvl="0" indent="0">
              <a:spcBef>
                <a:spcPts val="0"/>
              </a:spcBef>
              <a:buNone/>
            </a:pPr>
            <a:r>
              <a:rPr lang="en-US" sz="2800" dirty="0" smtClean="0">
                <a:ea typeface="Times New Roman"/>
              </a:rPr>
              <a:t>Closure/Evaluation</a:t>
            </a:r>
            <a:r>
              <a:rPr lang="en-US" sz="2400" dirty="0" smtClean="0">
                <a:ea typeface="Times New Roman"/>
              </a:rPr>
              <a:t>			       	          11:50 – </a:t>
            </a:r>
            <a:r>
              <a:rPr lang="en-US" sz="2400" dirty="0" smtClean="0">
                <a:ea typeface="Times New Roman"/>
              </a:rPr>
              <a:t>12:00</a:t>
            </a:r>
          </a:p>
          <a:p>
            <a:pPr marL="0" lvl="0" indent="0">
              <a:spcBef>
                <a:spcPts val="0"/>
              </a:spcBef>
              <a:buNone/>
            </a:pPr>
            <a:endParaRPr lang="en-US" sz="2400" dirty="0">
              <a:effectLst/>
              <a:ea typeface="Times New Roman"/>
            </a:endParaRPr>
          </a:p>
          <a:p>
            <a:pPr marL="0" lvl="0" indent="0" algn="ctr">
              <a:spcBef>
                <a:spcPts val="0"/>
              </a:spcBef>
              <a:buNone/>
            </a:pPr>
            <a:r>
              <a:rPr lang="en-US" sz="2400" dirty="0" smtClean="0">
                <a:ea typeface="Times New Roman"/>
              </a:rPr>
              <a:t>***admin notes***  smoking/restroom</a:t>
            </a:r>
            <a:endParaRPr lang="en-US" sz="1400" dirty="0">
              <a:effectLst/>
              <a:ea typeface="Times New Roman"/>
            </a:endParaRPr>
          </a:p>
        </p:txBody>
      </p:sp>
    </p:spTree>
    <p:custDataLst>
      <p:tags r:id="rId1"/>
    </p:custDataLst>
    <p:extLst>
      <p:ext uri="{BB962C8B-B14F-4D97-AF65-F5344CB8AC3E}">
        <p14:creationId xmlns:p14="http://schemas.microsoft.com/office/powerpoint/2010/main" val="252860941"/>
      </p:ext>
    </p:extLst>
  </p:cSld>
  <p:clrMapOvr>
    <a:masterClrMapping/>
  </p:clrMapOvr>
  <p:transition spd="slow">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685800" y="0"/>
            <a:ext cx="8077200" cy="1143000"/>
          </a:xfrm>
        </p:spPr>
        <p:txBody>
          <a:bodyPr>
            <a:normAutofit/>
          </a:bodyPr>
          <a:lstStyle/>
          <a:p>
            <a:pPr algn="ctr"/>
            <a:r>
              <a:rPr lang="en-US" dirty="0" smtClean="0"/>
              <a:t>Packet Review</a:t>
            </a:r>
            <a:endParaRPr lang="en-US" dirty="0"/>
          </a:p>
        </p:txBody>
      </p:sp>
      <p:sp>
        <p:nvSpPr>
          <p:cNvPr id="3" name="Content Placeholder 2"/>
          <p:cNvSpPr>
            <a:spLocks noGrp="1"/>
          </p:cNvSpPr>
          <p:nvPr>
            <p:ph idx="1"/>
          </p:nvPr>
        </p:nvSpPr>
        <p:spPr>
          <a:xfrm>
            <a:off x="685800" y="838200"/>
            <a:ext cx="8458200" cy="4449763"/>
          </a:xfrm>
        </p:spPr>
        <p:txBody>
          <a:bodyPr>
            <a:noAutofit/>
          </a:bodyPr>
          <a:lstStyle/>
          <a:p>
            <a:pPr lvl="0">
              <a:spcBef>
                <a:spcPts val="0"/>
              </a:spcBef>
              <a:buFont typeface="Wingdings" pitchFamily="2" charset="2"/>
              <a:buChar char="ü"/>
            </a:pPr>
            <a:r>
              <a:rPr lang="en-US" dirty="0" smtClean="0">
                <a:ea typeface="Times New Roman"/>
              </a:rPr>
              <a:t>Copy of Agenda</a:t>
            </a:r>
          </a:p>
          <a:p>
            <a:pPr lvl="0">
              <a:spcBef>
                <a:spcPts val="0"/>
              </a:spcBef>
              <a:buFont typeface="Wingdings" pitchFamily="2" charset="2"/>
              <a:buChar char="ü"/>
            </a:pPr>
            <a:r>
              <a:rPr lang="en-US" dirty="0" smtClean="0">
                <a:ea typeface="Times New Roman"/>
              </a:rPr>
              <a:t>Board </a:t>
            </a:r>
            <a:r>
              <a:rPr lang="en-US" dirty="0">
                <a:ea typeface="Times New Roman"/>
              </a:rPr>
              <a:t>Policy </a:t>
            </a:r>
            <a:r>
              <a:rPr lang="en-US" dirty="0" smtClean="0">
                <a:ea typeface="Times New Roman"/>
              </a:rPr>
              <a:t>407</a:t>
            </a:r>
          </a:p>
          <a:p>
            <a:pPr lvl="0">
              <a:spcBef>
                <a:spcPts val="0"/>
              </a:spcBef>
              <a:buFont typeface="Wingdings" pitchFamily="2" charset="2"/>
              <a:buChar char="ü"/>
            </a:pPr>
            <a:r>
              <a:rPr lang="en-US" dirty="0" smtClean="0">
                <a:ea typeface="Times New Roman"/>
              </a:rPr>
              <a:t>Board Policy 420</a:t>
            </a:r>
          </a:p>
          <a:p>
            <a:pPr lvl="0">
              <a:spcBef>
                <a:spcPts val="0"/>
              </a:spcBef>
              <a:buFont typeface="Wingdings" pitchFamily="2" charset="2"/>
              <a:buChar char="ü"/>
            </a:pPr>
            <a:r>
              <a:rPr lang="en-US" dirty="0" smtClean="0">
                <a:ea typeface="Times New Roman"/>
              </a:rPr>
              <a:t>MOA (DOE/CUSTOMS AND QUARANTINE)</a:t>
            </a:r>
            <a:endParaRPr lang="en-US" dirty="0" smtClean="0">
              <a:ea typeface="Times New Roman"/>
            </a:endParaRPr>
          </a:p>
          <a:p>
            <a:pPr lvl="0">
              <a:spcBef>
                <a:spcPts val="0"/>
              </a:spcBef>
              <a:buFont typeface="Wingdings" pitchFamily="2" charset="2"/>
              <a:buChar char="ü"/>
            </a:pPr>
            <a:r>
              <a:rPr lang="en-US" dirty="0" smtClean="0">
                <a:ea typeface="Times New Roman"/>
              </a:rPr>
              <a:t>SOP 1200-010</a:t>
            </a:r>
            <a:endParaRPr lang="en-US" sz="1800" dirty="0" smtClean="0">
              <a:ea typeface="Times New Roman"/>
            </a:endParaRPr>
          </a:p>
          <a:p>
            <a:pPr lvl="0">
              <a:spcBef>
                <a:spcPts val="0"/>
              </a:spcBef>
              <a:buFont typeface="Wingdings" pitchFamily="2" charset="2"/>
              <a:buChar char="ü"/>
            </a:pPr>
            <a:r>
              <a:rPr lang="en-US" dirty="0" smtClean="0">
                <a:ea typeface="Times New Roman"/>
              </a:rPr>
              <a:t>SOP 1200-002</a:t>
            </a:r>
          </a:p>
          <a:p>
            <a:pPr lvl="0">
              <a:spcBef>
                <a:spcPts val="0"/>
              </a:spcBef>
              <a:buFont typeface="Wingdings" pitchFamily="2" charset="2"/>
              <a:buChar char="ü"/>
            </a:pPr>
            <a:r>
              <a:rPr lang="en-US" dirty="0" smtClean="0">
                <a:ea typeface="Times New Roman"/>
              </a:rPr>
              <a:t>Theory and Philosophy Behind Search/Seizure PPT</a:t>
            </a:r>
          </a:p>
          <a:p>
            <a:pPr lvl="0">
              <a:spcBef>
                <a:spcPts val="0"/>
              </a:spcBef>
              <a:buFont typeface="Wingdings" pitchFamily="2" charset="2"/>
              <a:buChar char="ü"/>
            </a:pPr>
            <a:r>
              <a:rPr lang="en-US" dirty="0" smtClean="0">
                <a:ea typeface="Times New Roman"/>
              </a:rPr>
              <a:t>TTP Customs and Quarantine </a:t>
            </a:r>
            <a:r>
              <a:rPr lang="en-US" dirty="0" smtClean="0">
                <a:ea typeface="Times New Roman"/>
              </a:rPr>
              <a:t>PPT</a:t>
            </a:r>
          </a:p>
          <a:p>
            <a:pPr marL="0" lvl="0" indent="0">
              <a:spcBef>
                <a:spcPts val="0"/>
              </a:spcBef>
              <a:buNone/>
            </a:pPr>
            <a:r>
              <a:rPr lang="en-US" dirty="0" smtClean="0">
                <a:ea typeface="Times New Roman"/>
              </a:rPr>
              <a:t>*Documents are posted @</a:t>
            </a:r>
          </a:p>
          <a:p>
            <a:pPr marL="0" lvl="0" indent="0">
              <a:spcBef>
                <a:spcPts val="0"/>
              </a:spcBef>
              <a:buNone/>
            </a:pPr>
            <a:r>
              <a:rPr lang="en-US" sz="2800" dirty="0" smtClean="0">
                <a:ea typeface="Times New Roman"/>
              </a:rPr>
              <a:t>https</a:t>
            </a:r>
            <a:r>
              <a:rPr lang="en-US" sz="2800" dirty="0">
                <a:ea typeface="Times New Roman"/>
              </a:rPr>
              <a:t>://sites.google.com/a/gdoe.net/studentsupportservices/home/training/search-and-seizure-training</a:t>
            </a:r>
          </a:p>
          <a:p>
            <a:pPr marL="800100" marR="0" indent="0">
              <a:lnSpc>
                <a:spcPct val="150000"/>
              </a:lnSpc>
              <a:spcBef>
                <a:spcPts val="0"/>
              </a:spcBef>
              <a:spcAft>
                <a:spcPts val="0"/>
              </a:spcAft>
              <a:buNone/>
            </a:pPr>
            <a:endParaRPr lang="en-US" sz="3600" dirty="0" smtClean="0">
              <a:ea typeface="Times New Roman"/>
            </a:endParaRPr>
          </a:p>
        </p:txBody>
      </p:sp>
    </p:spTree>
    <p:custDataLst>
      <p:tags r:id="rId1"/>
    </p:custDataLst>
    <p:extLst>
      <p:ext uri="{BB962C8B-B14F-4D97-AF65-F5344CB8AC3E}">
        <p14:creationId xmlns:p14="http://schemas.microsoft.com/office/powerpoint/2010/main" val="1437556422"/>
      </p:ext>
    </p:extLst>
  </p:cSld>
  <p:clrMapOvr>
    <a:masterClrMapping/>
  </p:clrMapOvr>
  <p:transition spd="slow">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685800" y="-19050"/>
            <a:ext cx="8077200" cy="1143000"/>
          </a:xfrm>
        </p:spPr>
        <p:txBody>
          <a:bodyPr>
            <a:normAutofit/>
          </a:bodyPr>
          <a:lstStyle/>
          <a:p>
            <a:pPr algn="ctr"/>
            <a:r>
              <a:rPr lang="en-US" dirty="0" smtClean="0"/>
              <a:t>Trainers</a:t>
            </a:r>
            <a:endParaRPr lang="en-US" dirty="0"/>
          </a:p>
        </p:txBody>
      </p:sp>
      <p:sp>
        <p:nvSpPr>
          <p:cNvPr id="3" name="Content Placeholder 2"/>
          <p:cNvSpPr>
            <a:spLocks noGrp="1"/>
          </p:cNvSpPr>
          <p:nvPr>
            <p:ph idx="1"/>
          </p:nvPr>
        </p:nvSpPr>
        <p:spPr>
          <a:xfrm>
            <a:off x="914400" y="838200"/>
            <a:ext cx="8229600" cy="4297363"/>
          </a:xfrm>
        </p:spPr>
        <p:txBody>
          <a:bodyPr>
            <a:noAutofit/>
          </a:bodyPr>
          <a:lstStyle/>
          <a:p>
            <a:pPr lvl="0">
              <a:spcBef>
                <a:spcPts val="0"/>
              </a:spcBef>
              <a:buFont typeface="Wingdings" pitchFamily="2" charset="2"/>
              <a:buChar char="§"/>
            </a:pPr>
            <a:r>
              <a:rPr lang="en-US" sz="2800" dirty="0" smtClean="0">
                <a:ea typeface="Times New Roman"/>
              </a:rPr>
              <a:t>Andrew Perez, ESQ, GDOE Attorney</a:t>
            </a:r>
          </a:p>
          <a:p>
            <a:pPr lvl="0">
              <a:spcBef>
                <a:spcPts val="0"/>
              </a:spcBef>
              <a:buFont typeface="Wingdings" pitchFamily="2" charset="2"/>
              <a:buChar char="§"/>
            </a:pPr>
            <a:r>
              <a:rPr lang="en-US" sz="2800" dirty="0" smtClean="0">
                <a:ea typeface="Times New Roman"/>
              </a:rPr>
              <a:t>Officer John Roberto (DCC)</a:t>
            </a:r>
          </a:p>
          <a:p>
            <a:pPr lvl="0">
              <a:spcBef>
                <a:spcPts val="0"/>
              </a:spcBef>
              <a:buFont typeface="Wingdings" pitchFamily="2" charset="2"/>
              <a:buChar char="§"/>
            </a:pPr>
            <a:r>
              <a:rPr lang="en-US" sz="2800" dirty="0" smtClean="0">
                <a:ea typeface="Times New Roman"/>
              </a:rPr>
              <a:t>Officer Charles McDonald</a:t>
            </a:r>
          </a:p>
          <a:p>
            <a:pPr lvl="0">
              <a:spcBef>
                <a:spcPts val="0"/>
              </a:spcBef>
              <a:buFont typeface="Wingdings" pitchFamily="2" charset="2"/>
              <a:buChar char="§"/>
            </a:pPr>
            <a:r>
              <a:rPr lang="en-US" sz="2800" dirty="0" smtClean="0">
                <a:ea typeface="Times New Roman"/>
              </a:rPr>
              <a:t>Officer Michelle </a:t>
            </a:r>
            <a:r>
              <a:rPr lang="en-US" sz="2800" dirty="0" err="1" smtClean="0">
                <a:ea typeface="Times New Roman"/>
              </a:rPr>
              <a:t>Quichocho</a:t>
            </a:r>
            <a:endParaRPr lang="en-US" sz="2800" dirty="0" smtClean="0">
              <a:ea typeface="Times New Roman"/>
            </a:endParaRPr>
          </a:p>
          <a:p>
            <a:pPr lvl="0">
              <a:spcBef>
                <a:spcPts val="0"/>
              </a:spcBef>
              <a:buFont typeface="Wingdings" pitchFamily="2" charset="2"/>
              <a:buChar char="§"/>
            </a:pPr>
            <a:r>
              <a:rPr lang="en-US" sz="2800" dirty="0" smtClean="0">
                <a:ea typeface="Times New Roman"/>
              </a:rPr>
              <a:t>SRO Joseph </a:t>
            </a:r>
            <a:r>
              <a:rPr lang="en-US" sz="2800" dirty="0" err="1" smtClean="0">
                <a:ea typeface="Times New Roman"/>
              </a:rPr>
              <a:t>Terlaje</a:t>
            </a:r>
            <a:r>
              <a:rPr lang="en-US" sz="2800" dirty="0" smtClean="0">
                <a:ea typeface="Times New Roman"/>
              </a:rPr>
              <a:t>, SHS</a:t>
            </a:r>
          </a:p>
          <a:p>
            <a:pPr lvl="0">
              <a:spcBef>
                <a:spcPts val="0"/>
              </a:spcBef>
              <a:buFont typeface="Wingdings" pitchFamily="2" charset="2"/>
              <a:buChar char="§"/>
            </a:pPr>
            <a:r>
              <a:rPr lang="en-US" sz="2800" dirty="0" smtClean="0">
                <a:ea typeface="Times New Roman"/>
              </a:rPr>
              <a:t>SRO Jay-Lynn </a:t>
            </a:r>
            <a:r>
              <a:rPr lang="en-US" sz="2800" dirty="0" err="1" smtClean="0">
                <a:ea typeface="Times New Roman"/>
              </a:rPr>
              <a:t>Mendiola</a:t>
            </a:r>
            <a:r>
              <a:rPr lang="en-US" sz="2800" dirty="0" smtClean="0">
                <a:ea typeface="Times New Roman"/>
              </a:rPr>
              <a:t>, SHS</a:t>
            </a:r>
          </a:p>
          <a:p>
            <a:pPr lvl="0">
              <a:spcBef>
                <a:spcPts val="0"/>
              </a:spcBef>
              <a:buFont typeface="Wingdings" pitchFamily="2" charset="2"/>
              <a:buChar char="§"/>
            </a:pPr>
            <a:r>
              <a:rPr lang="en-US" sz="2800" dirty="0" smtClean="0">
                <a:ea typeface="Times New Roman"/>
              </a:rPr>
              <a:t>SRO Eric </a:t>
            </a:r>
            <a:r>
              <a:rPr lang="en-US" sz="2800" dirty="0">
                <a:ea typeface="Times New Roman"/>
              </a:rPr>
              <a:t>A. </a:t>
            </a:r>
            <a:r>
              <a:rPr lang="en-US" sz="2800" dirty="0" err="1" smtClean="0">
                <a:ea typeface="Times New Roman"/>
              </a:rPr>
              <a:t>Mundo</a:t>
            </a:r>
            <a:r>
              <a:rPr lang="en-US" sz="2800" dirty="0" smtClean="0">
                <a:ea typeface="Times New Roman"/>
              </a:rPr>
              <a:t>, SSHS</a:t>
            </a:r>
          </a:p>
          <a:p>
            <a:pPr lvl="0">
              <a:spcBef>
                <a:spcPts val="0"/>
              </a:spcBef>
              <a:buFont typeface="Wingdings" pitchFamily="2" charset="2"/>
              <a:buChar char="§"/>
            </a:pPr>
            <a:r>
              <a:rPr lang="en-US" sz="2800" dirty="0" smtClean="0">
                <a:ea typeface="Times New Roman"/>
              </a:rPr>
              <a:t>SRO </a:t>
            </a:r>
            <a:r>
              <a:rPr lang="en-US" sz="2800" dirty="0" err="1" smtClean="0">
                <a:ea typeface="Times New Roman"/>
              </a:rPr>
              <a:t>Aysha</a:t>
            </a:r>
            <a:r>
              <a:rPr lang="en-US" sz="2800" dirty="0" smtClean="0">
                <a:ea typeface="Times New Roman"/>
              </a:rPr>
              <a:t> </a:t>
            </a:r>
            <a:r>
              <a:rPr lang="en-US" sz="2800" dirty="0">
                <a:ea typeface="Times New Roman"/>
              </a:rPr>
              <a:t>AT. </a:t>
            </a:r>
            <a:r>
              <a:rPr lang="en-US" sz="2800" dirty="0" err="1" smtClean="0">
                <a:ea typeface="Times New Roman"/>
              </a:rPr>
              <a:t>Oner</a:t>
            </a:r>
            <a:r>
              <a:rPr lang="en-US" sz="2800" dirty="0" smtClean="0">
                <a:ea typeface="Times New Roman"/>
              </a:rPr>
              <a:t>, SSHS</a:t>
            </a:r>
          </a:p>
          <a:p>
            <a:pPr lvl="0">
              <a:spcBef>
                <a:spcPts val="0"/>
              </a:spcBef>
              <a:buFont typeface="Wingdings" pitchFamily="2" charset="2"/>
              <a:buChar char="§"/>
            </a:pPr>
            <a:r>
              <a:rPr lang="en-US" sz="2800" dirty="0" smtClean="0">
                <a:ea typeface="Times New Roman"/>
              </a:rPr>
              <a:t>SRO </a:t>
            </a:r>
            <a:r>
              <a:rPr lang="en-US" sz="2800" dirty="0" err="1" smtClean="0">
                <a:ea typeface="Times New Roman"/>
              </a:rPr>
              <a:t>Sanya</a:t>
            </a:r>
            <a:r>
              <a:rPr lang="en-US" sz="2800" dirty="0" smtClean="0">
                <a:ea typeface="Times New Roman"/>
              </a:rPr>
              <a:t> </a:t>
            </a:r>
            <a:r>
              <a:rPr lang="en-US" sz="2800" dirty="0">
                <a:ea typeface="Times New Roman"/>
              </a:rPr>
              <a:t>M. </a:t>
            </a:r>
            <a:r>
              <a:rPr lang="en-US" sz="2800" dirty="0" err="1" smtClean="0">
                <a:ea typeface="Times New Roman"/>
              </a:rPr>
              <a:t>Olkeriil</a:t>
            </a:r>
            <a:r>
              <a:rPr lang="en-US" sz="2800" dirty="0" smtClean="0">
                <a:ea typeface="Times New Roman"/>
              </a:rPr>
              <a:t>, GWHS</a:t>
            </a:r>
          </a:p>
          <a:p>
            <a:pPr lvl="0">
              <a:spcBef>
                <a:spcPts val="0"/>
              </a:spcBef>
              <a:buFont typeface="Wingdings" pitchFamily="2" charset="2"/>
              <a:buChar char="§"/>
            </a:pPr>
            <a:r>
              <a:rPr lang="en-US" sz="2800" dirty="0" smtClean="0">
                <a:ea typeface="Times New Roman"/>
              </a:rPr>
              <a:t>SRO Bentley </a:t>
            </a:r>
            <a:r>
              <a:rPr lang="en-US" sz="2800" dirty="0">
                <a:ea typeface="Times New Roman"/>
              </a:rPr>
              <a:t>San </a:t>
            </a:r>
            <a:r>
              <a:rPr lang="en-US" sz="2800" dirty="0" smtClean="0">
                <a:ea typeface="Times New Roman"/>
              </a:rPr>
              <a:t>Nicolas, GWHS</a:t>
            </a:r>
          </a:p>
          <a:p>
            <a:pPr lvl="0">
              <a:spcBef>
                <a:spcPts val="0"/>
              </a:spcBef>
              <a:buFont typeface="Wingdings" pitchFamily="2" charset="2"/>
              <a:buChar char="§"/>
            </a:pPr>
            <a:r>
              <a:rPr lang="en-US" sz="2800" dirty="0" smtClean="0">
                <a:ea typeface="Times New Roman"/>
              </a:rPr>
              <a:t>SRO Matthew </a:t>
            </a:r>
            <a:r>
              <a:rPr lang="en-US" sz="2800" dirty="0">
                <a:ea typeface="Times New Roman"/>
              </a:rPr>
              <a:t>A. </a:t>
            </a:r>
            <a:r>
              <a:rPr lang="en-US" sz="2800" dirty="0" smtClean="0">
                <a:ea typeface="Times New Roman"/>
              </a:rPr>
              <a:t>Mira, OHS</a:t>
            </a:r>
          </a:p>
          <a:p>
            <a:pPr lvl="0">
              <a:spcBef>
                <a:spcPts val="0"/>
              </a:spcBef>
              <a:buFont typeface="Wingdings" pitchFamily="2" charset="2"/>
              <a:buChar char="§"/>
            </a:pPr>
            <a:r>
              <a:rPr lang="en-US" sz="2800" dirty="0" smtClean="0">
                <a:ea typeface="Times New Roman"/>
              </a:rPr>
              <a:t>SRO Naomi </a:t>
            </a:r>
            <a:r>
              <a:rPr lang="en-US" sz="2800" dirty="0" err="1" smtClean="0">
                <a:ea typeface="Times New Roman"/>
              </a:rPr>
              <a:t>Sablan</a:t>
            </a:r>
            <a:r>
              <a:rPr lang="en-US" sz="2800" dirty="0" smtClean="0">
                <a:ea typeface="Times New Roman"/>
              </a:rPr>
              <a:t>, JFKHS</a:t>
            </a:r>
          </a:p>
          <a:p>
            <a:pPr lvl="0">
              <a:spcBef>
                <a:spcPts val="0"/>
              </a:spcBef>
              <a:buFont typeface="Wingdings" pitchFamily="2" charset="2"/>
              <a:buChar char="§"/>
            </a:pPr>
            <a:r>
              <a:rPr lang="en-US" sz="2800" dirty="0" smtClean="0">
                <a:ea typeface="Times New Roman"/>
              </a:rPr>
              <a:t>SRO Marx </a:t>
            </a:r>
            <a:r>
              <a:rPr lang="en-US" sz="2800" dirty="0">
                <a:ea typeface="Times New Roman"/>
              </a:rPr>
              <a:t>Phillip </a:t>
            </a:r>
            <a:r>
              <a:rPr lang="en-US" sz="2800" dirty="0" smtClean="0">
                <a:ea typeface="Times New Roman"/>
              </a:rPr>
              <a:t>German, JFKHS</a:t>
            </a:r>
          </a:p>
        </p:txBody>
      </p:sp>
    </p:spTree>
    <p:custDataLst>
      <p:tags r:id="rId1"/>
    </p:custDataLst>
    <p:extLst>
      <p:ext uri="{BB962C8B-B14F-4D97-AF65-F5344CB8AC3E}">
        <p14:creationId xmlns:p14="http://schemas.microsoft.com/office/powerpoint/2010/main" val="479017466"/>
      </p:ext>
    </p:extLst>
  </p:cSld>
  <p:clrMapOvr>
    <a:masterClrMapping/>
  </p:clrMapOvr>
  <p:transition spd="slow">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2"/>
            </p:custDataLst>
          </p:nvPr>
        </p:nvSpPr>
        <p:spPr>
          <a:xfrm>
            <a:off x="2590800" y="914400"/>
            <a:ext cx="6180224" cy="2841625"/>
          </a:xfrm>
        </p:spPr>
        <p:txBody>
          <a:bodyPr>
            <a:normAutofit/>
          </a:bodyPr>
          <a:lstStyle/>
          <a:p>
            <a:r>
              <a:rPr lang="en-US" dirty="0"/>
              <a:t>SEARCH AND SEIZURE </a:t>
            </a:r>
            <a:r>
              <a:rPr lang="en-US" dirty="0" smtClean="0"/>
              <a:t>TRAINING: Theory and Philosophy Behind Searches and Seizure</a:t>
            </a:r>
            <a:endParaRPr lang="en-US" dirty="0"/>
          </a:p>
        </p:txBody>
      </p:sp>
      <p:sp>
        <p:nvSpPr>
          <p:cNvPr id="3" name="Subtitle 2"/>
          <p:cNvSpPr>
            <a:spLocks noGrp="1"/>
          </p:cNvSpPr>
          <p:nvPr>
            <p:ph type="subTitle" idx="1"/>
            <p:custDataLst>
              <p:tags r:id="rId3"/>
            </p:custDataLst>
          </p:nvPr>
        </p:nvSpPr>
        <p:spPr/>
        <p:txBody>
          <a:bodyPr>
            <a:normAutofit fontScale="92500"/>
          </a:bodyPr>
          <a:lstStyle/>
          <a:p>
            <a:r>
              <a:rPr lang="en-US" sz="2400" dirty="0" smtClean="0">
                <a:latin typeface="+mn-lt"/>
              </a:rPr>
              <a:t>	Andrew T. Perez	December 24 &amp; December 31, 2013</a:t>
            </a:r>
            <a:endParaRPr lang="en-US" sz="2400" dirty="0">
              <a:latin typeface="+mn-lt"/>
            </a:endParaRPr>
          </a:p>
        </p:txBody>
      </p:sp>
    </p:spTree>
    <p:custDataLst>
      <p:tags r:id="rId1"/>
    </p:custDataLst>
  </p:cSld>
  <p:clrMapOvr>
    <a:masterClrMapping/>
  </p:clrMapOvr>
  <p:transition spd="slow">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dirty="0" smtClean="0"/>
              <a:t>Standard Operating Procedures: </a:t>
            </a:r>
            <a:r>
              <a:rPr lang="en-US" dirty="0" smtClean="0"/>
              <a:t>1200</a:t>
            </a:r>
            <a:r>
              <a:rPr dirty="0" smtClean="0"/>
              <a:t>-01</a:t>
            </a:r>
            <a:r>
              <a:rPr lang="en-US" dirty="0" smtClean="0"/>
              <a:t>0</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Involves Staff Training in Student Search and Seizures.</a:t>
            </a:r>
          </a:p>
          <a:p>
            <a:pPr lvl="1"/>
            <a:r>
              <a:rPr lang="en-US" dirty="0" smtClean="0"/>
              <a:t>Within ten working days after the start of each school year, each school </a:t>
            </a:r>
            <a:r>
              <a:rPr lang="en-US" dirty="0"/>
              <a:t>Principal will identify additional school site personnel who are expected to be authorized to conduct student searches and seize contraband materials as a result of searches (“search and seizure”)</a:t>
            </a:r>
            <a:r>
              <a:rPr lang="en-US" dirty="0" smtClean="0"/>
              <a:t>.</a:t>
            </a:r>
          </a:p>
          <a:p>
            <a:pPr lvl="1"/>
            <a:r>
              <a:rPr lang="en-US" dirty="0" smtClean="0"/>
              <a:t> </a:t>
            </a:r>
            <a:r>
              <a:rPr lang="en-US" dirty="0"/>
              <a:t>Each school year, the Deputy Superintendent of Educational Support and Community Learning shall develop and implement a training program on search and seizure that shall include, at a minimum, topics required by applicable law, regulation, or GDOE Board policy. </a:t>
            </a:r>
            <a:endParaRPr lang="en-US" dirty="0" smtClean="0"/>
          </a:p>
          <a:p>
            <a:pPr lvl="1"/>
            <a:r>
              <a:rPr lang="en-US" dirty="0"/>
              <a:t>Employees are not authorized to conduct a search or seizure until after they successfully complete training in Student Searches and Seizures. </a:t>
            </a:r>
            <a:endParaRPr lang="en-US" dirty="0" smtClean="0"/>
          </a:p>
          <a:p>
            <a:pPr lvl="1"/>
            <a:r>
              <a:rPr lang="en-US" dirty="0"/>
              <a:t>Employees authorized to conduct search and seizure must attend training in Student Searches and Seizures annually. </a:t>
            </a:r>
            <a:endParaRPr lang="en-US" dirty="0" smtClean="0"/>
          </a:p>
          <a:p>
            <a:pPr lvl="1"/>
            <a:r>
              <a:rPr lang="en-US" dirty="0"/>
              <a:t>School Principals shall submit a roster of school site personnel authorized and trained to conduct search and seizure to the Deputy Superintendent, Educational Support and Community Learning no later than ten days after the completion of a training program. </a:t>
            </a:r>
          </a:p>
        </p:txBody>
      </p:sp>
    </p:spTree>
  </p:cSld>
  <p:clrMapOvr>
    <a:masterClrMapping/>
  </p:clrMapOvr>
  <p:transition spd="slow">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normAutofit fontScale="90000"/>
          </a:bodyPr>
          <a:lstStyle/>
          <a:p>
            <a:r>
              <a:rPr lang="en-US" dirty="0" smtClean="0"/>
              <a:t>U.S. Constitution: Fourth Amendment </a:t>
            </a:r>
            <a:endParaRPr lang="en-US" dirty="0"/>
          </a:p>
        </p:txBody>
      </p:sp>
      <p:sp>
        <p:nvSpPr>
          <p:cNvPr id="5" name="Content Placeholder 4"/>
          <p:cNvSpPr>
            <a:spLocks noGrp="1"/>
          </p:cNvSpPr>
          <p:nvPr>
            <p:ph idx="1"/>
            <p:custDataLst>
              <p:tags r:id="rId3"/>
            </p:custDataLst>
          </p:nvPr>
        </p:nvSpPr>
        <p:spPr/>
        <p:txBody>
          <a:bodyPr>
            <a:normAutofit/>
          </a:bodyPr>
          <a:lstStyle/>
          <a:p>
            <a:pPr algn="just"/>
            <a:r>
              <a:rPr lang="en-US" dirty="0" smtClean="0"/>
              <a:t>The right of the people to be secure in their persons, papers and effects, against unreasonable searches and seizures, shall not be violated, and no Warrants shall issue, but upon probable cause, supported by Oath or affirmation, and particularly describing the place to be searched and persons or things to be seized.</a:t>
            </a:r>
          </a:p>
          <a:p>
            <a:endParaRPr lang="en-US" dirty="0" smtClean="0"/>
          </a:p>
        </p:txBody>
      </p:sp>
    </p:spTree>
    <p:custDataLst>
      <p:tags r:id="rId1"/>
    </p:custDataLst>
  </p:cSld>
  <p:clrMapOvr>
    <a:masterClrMapping/>
  </p:clrMapOvr>
  <p:transition spd="slow">
    <p:wipe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normAutofit fontScale="90000"/>
          </a:bodyPr>
          <a:lstStyle/>
          <a:p>
            <a:r>
              <a:rPr lang="en-US" dirty="0"/>
              <a:t>U.S. Constitution: Fourth Amendment </a:t>
            </a:r>
          </a:p>
        </p:txBody>
      </p:sp>
      <p:sp>
        <p:nvSpPr>
          <p:cNvPr id="5" name="Content Placeholder 4"/>
          <p:cNvSpPr>
            <a:spLocks noGrp="1"/>
          </p:cNvSpPr>
          <p:nvPr>
            <p:ph idx="1"/>
            <p:custDataLst>
              <p:tags r:id="rId3"/>
            </p:custDataLst>
          </p:nvPr>
        </p:nvSpPr>
        <p:spPr/>
        <p:txBody>
          <a:bodyPr>
            <a:normAutofit/>
          </a:bodyPr>
          <a:lstStyle/>
          <a:p>
            <a:pPr algn="just"/>
            <a:r>
              <a:rPr lang="en-US" b="1" dirty="0" smtClean="0"/>
              <a:t>Searches</a:t>
            </a:r>
            <a:r>
              <a:rPr lang="en-US" dirty="0" smtClean="0"/>
              <a:t>: may be defined as a government official’s unreasonable physical touching of a person or physical entry into a private area or physical handling of papers and effects.</a:t>
            </a:r>
          </a:p>
          <a:p>
            <a:pPr algn="just"/>
            <a:endParaRPr lang="en-US" dirty="0" smtClean="0"/>
          </a:p>
        </p:txBody>
      </p:sp>
    </p:spTree>
    <p:custDataLst>
      <p:tags r:id="rId1"/>
    </p:custDataLst>
    <p:extLst>
      <p:ext uri="{BB962C8B-B14F-4D97-AF65-F5344CB8AC3E}">
        <p14:creationId xmlns:p14="http://schemas.microsoft.com/office/powerpoint/2010/main" val="2978648500"/>
      </p:ext>
    </p:extLst>
  </p:cSld>
  <p:clrMapOvr>
    <a:masterClrMapping/>
  </p:clrMapOvr>
  <p:transition spd="slow">
    <p:wipe dir="d"/>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DVSECTIONID" val="yI2DOt6RzRcU51QxdhNewL"/>
</p:tagLst>
</file>

<file path=ppt/tags/tag10.xml><?xml version="1.0" encoding="utf-8"?>
<p:tagLst xmlns:a="http://schemas.openxmlformats.org/drawingml/2006/main" xmlns:r="http://schemas.openxmlformats.org/officeDocument/2006/relationships" xmlns:p="http://schemas.openxmlformats.org/presentationml/2006/main">
  <p:tag name="DVSECTIONID" val="QUq8QELArFIgadhH063fpq"/>
</p:tagLst>
</file>

<file path=ppt/tags/tag11.xml><?xml version="1.0" encoding="utf-8"?>
<p:tagLst xmlns:a="http://schemas.openxmlformats.org/drawingml/2006/main" xmlns:r="http://schemas.openxmlformats.org/officeDocument/2006/relationships" xmlns:p="http://schemas.openxmlformats.org/presentationml/2006/main">
  <p:tag name="DVSHAPEID" val="InkrlxYPS4jAzciXk8ToAM"/>
</p:tagLst>
</file>

<file path=ppt/tags/tag12.xml><?xml version="1.0" encoding="utf-8"?>
<p:tagLst xmlns:a="http://schemas.openxmlformats.org/drawingml/2006/main" xmlns:r="http://schemas.openxmlformats.org/officeDocument/2006/relationships" xmlns:p="http://schemas.openxmlformats.org/presentationml/2006/main">
  <p:tag name="DVSECTIONID" val="yI2DOt6RzRcU51QxdhNewL"/>
</p:tagLst>
</file>

<file path=ppt/tags/tag13.xml><?xml version="1.0" encoding="utf-8"?>
<p:tagLst xmlns:a="http://schemas.openxmlformats.org/drawingml/2006/main" xmlns:r="http://schemas.openxmlformats.org/officeDocument/2006/relationships" xmlns:p="http://schemas.openxmlformats.org/presentationml/2006/main">
  <p:tag name="DVSHAPEID" val="HAGzTPKJNXuuOK4v20iPS7"/>
</p:tagLst>
</file>

<file path=ppt/tags/tag14.xml><?xml version="1.0" encoding="utf-8"?>
<p:tagLst xmlns:a="http://schemas.openxmlformats.org/drawingml/2006/main" xmlns:r="http://schemas.openxmlformats.org/officeDocument/2006/relationships" xmlns:p="http://schemas.openxmlformats.org/presentationml/2006/main">
  <p:tag name="DVSHAPEID" val="0uhWvCQomImT50qU5y4Znw"/>
</p:tagLst>
</file>

<file path=ppt/tags/tag15.xml><?xml version="1.0" encoding="utf-8"?>
<p:tagLst xmlns:a="http://schemas.openxmlformats.org/drawingml/2006/main" xmlns:r="http://schemas.openxmlformats.org/officeDocument/2006/relationships" xmlns:p="http://schemas.openxmlformats.org/presentationml/2006/main">
  <p:tag name="DVSECTIONID" val="QUq8QELArFIgadhH063fpq"/>
</p:tagLst>
</file>

<file path=ppt/tags/tag16.xml><?xml version="1.0" encoding="utf-8"?>
<p:tagLst xmlns:a="http://schemas.openxmlformats.org/drawingml/2006/main" xmlns:r="http://schemas.openxmlformats.org/officeDocument/2006/relationships" xmlns:p="http://schemas.openxmlformats.org/presentationml/2006/main">
  <p:tag name="DVSHAPEID" val="InkrlxYPS4jAzciXk8ToAM"/>
</p:tagLst>
</file>

<file path=ppt/tags/tag17.xml><?xml version="1.0" encoding="utf-8"?>
<p:tagLst xmlns:a="http://schemas.openxmlformats.org/drawingml/2006/main" xmlns:r="http://schemas.openxmlformats.org/officeDocument/2006/relationships" xmlns:p="http://schemas.openxmlformats.org/presentationml/2006/main">
  <p:tag name="DVSHAPEID" val="retnMj4SFfqbVIhVK0Rf83"/>
</p:tagLst>
</file>

<file path=ppt/tags/tag18.xml><?xml version="1.0" encoding="utf-8"?>
<p:tagLst xmlns:a="http://schemas.openxmlformats.org/drawingml/2006/main" xmlns:r="http://schemas.openxmlformats.org/officeDocument/2006/relationships" xmlns:p="http://schemas.openxmlformats.org/presentationml/2006/main">
  <p:tag name="DVSECTIONID" val="QUq8QELArFIgadhH063fpq"/>
</p:tagLst>
</file>

<file path=ppt/tags/tag19.xml><?xml version="1.0" encoding="utf-8"?>
<p:tagLst xmlns:a="http://schemas.openxmlformats.org/drawingml/2006/main" xmlns:r="http://schemas.openxmlformats.org/officeDocument/2006/relationships" xmlns:p="http://schemas.openxmlformats.org/presentationml/2006/main">
  <p:tag name="DVSHAPEID" val="InkrlxYPS4jAzciXk8ToAM"/>
</p:tagLst>
</file>

<file path=ppt/tags/tag2.xml><?xml version="1.0" encoding="utf-8"?>
<p:tagLst xmlns:a="http://schemas.openxmlformats.org/drawingml/2006/main" xmlns:r="http://schemas.openxmlformats.org/officeDocument/2006/relationships" xmlns:p="http://schemas.openxmlformats.org/presentationml/2006/main">
  <p:tag name="DVSHAPEID" val="HAGzTPKJNXuuOK4v20iPS7"/>
</p:tagLst>
</file>

<file path=ppt/tags/tag20.xml><?xml version="1.0" encoding="utf-8"?>
<p:tagLst xmlns:a="http://schemas.openxmlformats.org/drawingml/2006/main" xmlns:r="http://schemas.openxmlformats.org/officeDocument/2006/relationships" xmlns:p="http://schemas.openxmlformats.org/presentationml/2006/main">
  <p:tag name="DVSHAPEID" val="retnMj4SFfqbVIhVK0Rf83"/>
</p:tagLst>
</file>

<file path=ppt/tags/tag21.xml><?xml version="1.0" encoding="utf-8"?>
<p:tagLst xmlns:a="http://schemas.openxmlformats.org/drawingml/2006/main" xmlns:r="http://schemas.openxmlformats.org/officeDocument/2006/relationships" xmlns:p="http://schemas.openxmlformats.org/presentationml/2006/main">
  <p:tag name="DVSECTIONID" val="QUq8QELArFIgadhH063fpq"/>
</p:tagLst>
</file>

<file path=ppt/tags/tag22.xml><?xml version="1.0" encoding="utf-8"?>
<p:tagLst xmlns:a="http://schemas.openxmlformats.org/drawingml/2006/main" xmlns:r="http://schemas.openxmlformats.org/officeDocument/2006/relationships" xmlns:p="http://schemas.openxmlformats.org/presentationml/2006/main">
  <p:tag name="DVSHAPEID" val="InkrlxYPS4jAzciXk8ToAM"/>
</p:tagLst>
</file>

<file path=ppt/tags/tag23.xml><?xml version="1.0" encoding="utf-8"?>
<p:tagLst xmlns:a="http://schemas.openxmlformats.org/drawingml/2006/main" xmlns:r="http://schemas.openxmlformats.org/officeDocument/2006/relationships" xmlns:p="http://schemas.openxmlformats.org/presentationml/2006/main">
  <p:tag name="DVSHAPEID" val="retnMj4SFfqbVIhVK0Rf83"/>
</p:tagLst>
</file>

<file path=ppt/tags/tag24.xml><?xml version="1.0" encoding="utf-8"?>
<p:tagLst xmlns:a="http://schemas.openxmlformats.org/drawingml/2006/main" xmlns:r="http://schemas.openxmlformats.org/officeDocument/2006/relationships" xmlns:p="http://schemas.openxmlformats.org/presentationml/2006/main">
  <p:tag name="DVSECTIONID" val="QUq8QELArFIgadhH063fpq"/>
</p:tagLst>
</file>

<file path=ppt/tags/tag25.xml><?xml version="1.0" encoding="utf-8"?>
<p:tagLst xmlns:a="http://schemas.openxmlformats.org/drawingml/2006/main" xmlns:r="http://schemas.openxmlformats.org/officeDocument/2006/relationships" xmlns:p="http://schemas.openxmlformats.org/presentationml/2006/main">
  <p:tag name="DVSHAPEID" val="InkrlxYPS4jAzciXk8ToAM"/>
</p:tagLst>
</file>

<file path=ppt/tags/tag26.xml><?xml version="1.0" encoding="utf-8"?>
<p:tagLst xmlns:a="http://schemas.openxmlformats.org/drawingml/2006/main" xmlns:r="http://schemas.openxmlformats.org/officeDocument/2006/relationships" xmlns:p="http://schemas.openxmlformats.org/presentationml/2006/main">
  <p:tag name="DVSHAPEID" val="retnMj4SFfqbVIhVK0Rf83"/>
</p:tagLst>
</file>

<file path=ppt/tags/tag27.xml><?xml version="1.0" encoding="utf-8"?>
<p:tagLst xmlns:a="http://schemas.openxmlformats.org/drawingml/2006/main" xmlns:r="http://schemas.openxmlformats.org/officeDocument/2006/relationships" xmlns:p="http://schemas.openxmlformats.org/presentationml/2006/main">
  <p:tag name="DVSECTIONID" val="QUq8QELArFIgadhH063fpq"/>
</p:tagLst>
</file>

<file path=ppt/tags/tag28.xml><?xml version="1.0" encoding="utf-8"?>
<p:tagLst xmlns:a="http://schemas.openxmlformats.org/drawingml/2006/main" xmlns:r="http://schemas.openxmlformats.org/officeDocument/2006/relationships" xmlns:p="http://schemas.openxmlformats.org/presentationml/2006/main">
  <p:tag name="DVSHAPEID" val="InkrlxYPS4jAzciXk8ToAM"/>
</p:tagLst>
</file>

<file path=ppt/tags/tag29.xml><?xml version="1.0" encoding="utf-8"?>
<p:tagLst xmlns:a="http://schemas.openxmlformats.org/drawingml/2006/main" xmlns:r="http://schemas.openxmlformats.org/officeDocument/2006/relationships" xmlns:p="http://schemas.openxmlformats.org/presentationml/2006/main">
  <p:tag name="DVSHAPEID" val="retnMj4SFfqbVIhVK0Rf83"/>
</p:tagLst>
</file>

<file path=ppt/tags/tag3.xml><?xml version="1.0" encoding="utf-8"?>
<p:tagLst xmlns:a="http://schemas.openxmlformats.org/drawingml/2006/main" xmlns:r="http://schemas.openxmlformats.org/officeDocument/2006/relationships" xmlns:p="http://schemas.openxmlformats.org/presentationml/2006/main">
  <p:tag name="DVSECTIONID" val="QUq8QELArFIgadhH063fpq"/>
</p:tagLst>
</file>

<file path=ppt/tags/tag4.xml><?xml version="1.0" encoding="utf-8"?>
<p:tagLst xmlns:a="http://schemas.openxmlformats.org/drawingml/2006/main" xmlns:r="http://schemas.openxmlformats.org/officeDocument/2006/relationships" xmlns:p="http://schemas.openxmlformats.org/presentationml/2006/main">
  <p:tag name="DVSHAPEID" val="InkrlxYPS4jAzciXk8ToAM"/>
</p:tagLst>
</file>

<file path=ppt/tags/tag5.xml><?xml version="1.0" encoding="utf-8"?>
<p:tagLst xmlns:a="http://schemas.openxmlformats.org/drawingml/2006/main" xmlns:r="http://schemas.openxmlformats.org/officeDocument/2006/relationships" xmlns:p="http://schemas.openxmlformats.org/presentationml/2006/main">
  <p:tag name="DVSHAPEID" val="retnMj4SFfqbVIhVK0Rf83"/>
</p:tagLst>
</file>

<file path=ppt/tags/tag6.xml><?xml version="1.0" encoding="utf-8"?>
<p:tagLst xmlns:a="http://schemas.openxmlformats.org/drawingml/2006/main" xmlns:r="http://schemas.openxmlformats.org/officeDocument/2006/relationships" xmlns:p="http://schemas.openxmlformats.org/presentationml/2006/main">
  <p:tag name="DVSECTIONID" val="QUq8QELArFIgadhH063fpq"/>
</p:tagLst>
</file>

<file path=ppt/tags/tag7.xml><?xml version="1.0" encoding="utf-8"?>
<p:tagLst xmlns:a="http://schemas.openxmlformats.org/drawingml/2006/main" xmlns:r="http://schemas.openxmlformats.org/officeDocument/2006/relationships" xmlns:p="http://schemas.openxmlformats.org/presentationml/2006/main">
  <p:tag name="DVSHAPEID" val="InkrlxYPS4jAzciXk8ToAM"/>
</p:tagLst>
</file>

<file path=ppt/tags/tag8.xml><?xml version="1.0" encoding="utf-8"?>
<p:tagLst xmlns:a="http://schemas.openxmlformats.org/drawingml/2006/main" xmlns:r="http://schemas.openxmlformats.org/officeDocument/2006/relationships" xmlns:p="http://schemas.openxmlformats.org/presentationml/2006/main">
  <p:tag name="DVSECTIONID" val="QUq8QELArFIgadhH063fpq"/>
</p:tagLst>
</file>

<file path=ppt/tags/tag9.xml><?xml version="1.0" encoding="utf-8"?>
<p:tagLst xmlns:a="http://schemas.openxmlformats.org/drawingml/2006/main" xmlns:r="http://schemas.openxmlformats.org/officeDocument/2006/relationships" xmlns:p="http://schemas.openxmlformats.org/presentationml/2006/main">
  <p:tag name="DVSHAPEID" val="InkrlxYPS4jAzciXk8ToAM"/>
</p:tagLst>
</file>

<file path=ppt/theme/theme1.xml><?xml version="1.0" encoding="utf-8"?>
<a:theme xmlns:a="http://schemas.openxmlformats.org/drawingml/2006/main" name="Training New Employe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Training New Employees.potx</Template>
  <TotalTime>0</TotalTime>
  <Words>3086</Words>
  <Application>Microsoft Office PowerPoint</Application>
  <PresentationFormat>On-screen Show (4:3)</PresentationFormat>
  <Paragraphs>223</Paragraphs>
  <Slides>27</Slides>
  <Notes>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Arial</vt:lpstr>
      <vt:lpstr>Calibri</vt:lpstr>
      <vt:lpstr>Georgia</vt:lpstr>
      <vt:lpstr>Times New Roman</vt:lpstr>
      <vt:lpstr>Wingdings</vt:lpstr>
      <vt:lpstr>Training New Employees</vt:lpstr>
      <vt:lpstr>SEARCH AND SEIZURE TRAINING  JFK Library December 24th/31st, 2013</vt:lpstr>
      <vt:lpstr>Objectives</vt:lpstr>
      <vt:lpstr>Agenda</vt:lpstr>
      <vt:lpstr>Packet Review</vt:lpstr>
      <vt:lpstr>Trainers</vt:lpstr>
      <vt:lpstr>SEARCH AND SEIZURE TRAINING: Theory and Philosophy Behind Searches and Seizure</vt:lpstr>
      <vt:lpstr>Standard Operating Procedures: 1200-010</vt:lpstr>
      <vt:lpstr>U.S. Constitution: Fourth Amendment </vt:lpstr>
      <vt:lpstr>U.S. Constitution: Fourth Amendment </vt:lpstr>
      <vt:lpstr>U.S. Constitution: Fourth Amendment </vt:lpstr>
      <vt:lpstr>U.S. Constitution: Fourth Amendment </vt:lpstr>
      <vt:lpstr>U.S. Constitution: Fourth Amendment </vt:lpstr>
      <vt:lpstr>Framework</vt:lpstr>
      <vt:lpstr>Board Policy 407</vt:lpstr>
      <vt:lpstr>Standard Operating Procedures: 1200-002</vt:lpstr>
      <vt:lpstr>Standard Operating Procedures: 1200-002</vt:lpstr>
      <vt:lpstr>Standard Operating Procedures: 1200-002</vt:lpstr>
      <vt:lpstr>Standard Operating Procedures: 1200-002</vt:lpstr>
      <vt:lpstr>Standard Operating Procedures: 1200-002</vt:lpstr>
      <vt:lpstr>Standard Operating Procedures: 1200-002</vt:lpstr>
      <vt:lpstr>Searches Based on Reasonable Suspicion</vt:lpstr>
      <vt:lpstr>Searches Based on Reasonable Suspicion</vt:lpstr>
      <vt:lpstr>Random Searches</vt:lpstr>
      <vt:lpstr>Random Searches</vt:lpstr>
      <vt:lpstr>Random Searches</vt:lpstr>
      <vt:lpstr>Blanket Administrative Searches</vt:lpstr>
      <vt:lpstr>Blanket Administrative Searches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2010-02-01T21:33:28Z</dcterms:created>
  <dcterms:modified xsi:type="dcterms:W3CDTF">2013-12-26T00:13:23Z</dcterms:modified>
</cp:coreProperties>
</file>